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02" r:id="rId2"/>
    <p:sldId id="304" r:id="rId3"/>
    <p:sldId id="307" r:id="rId4"/>
    <p:sldId id="303" r:id="rId5"/>
    <p:sldId id="310" r:id="rId6"/>
    <p:sldId id="309" r:id="rId7"/>
    <p:sldId id="311" r:id="rId8"/>
    <p:sldId id="312" r:id="rId9"/>
    <p:sldId id="313" r:id="rId10"/>
    <p:sldId id="314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06" r:id="rId21"/>
    <p:sldId id="325" r:id="rId22"/>
    <p:sldId id="326" r:id="rId23"/>
  </p:sldIdLst>
  <p:sldSz cx="9144000" cy="6858000" type="screen4x3"/>
  <p:notesSz cx="6858000" cy="91313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6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311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3705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8975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5758875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8975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8975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88975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briefed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430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5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39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27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35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2938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22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70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37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864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8644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412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holarship.law.berkeley.edu/californialawreview/vol102/iss5/7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c.europa.eu/justice/data-protection/index_en.htm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apple.com/business/docs/iOS_Security_Guide.pdf" TargetMode="External"/><Relationship Id="rId3" Type="http://schemas.openxmlformats.org/officeDocument/2006/relationships/hyperlink" Target="https://source.android.com/security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38349"/>
            <a:ext cx="8737600" cy="1470025"/>
          </a:xfrm>
        </p:spPr>
        <p:txBody>
          <a:bodyPr/>
          <a:lstStyle/>
          <a:p>
            <a:pPr algn="ctr">
              <a:defRPr/>
            </a:pPr>
            <a:r>
              <a:rPr lang="en-US" sz="3600" dirty="0" err="1" smtClean="0">
                <a:latin typeface="Comic Sans MS"/>
                <a:cs typeface="Comic Sans MS"/>
              </a:rPr>
              <a:t>Cybersecurity</a:t>
            </a:r>
            <a:r>
              <a:rPr lang="en-US" sz="3600" dirty="0" smtClean="0">
                <a:latin typeface="Comic Sans MS"/>
                <a:cs typeface="Comic Sans MS"/>
              </a:rPr>
              <a:t> for Future </a:t>
            </a:r>
            <a:r>
              <a:rPr lang="en-US" sz="3600" dirty="0" smtClean="0">
                <a:latin typeface="Comic Sans MS"/>
                <a:cs typeface="Comic Sans MS"/>
              </a:rPr>
              <a:t>Presidents</a:t>
            </a:r>
            <a:br>
              <a:rPr lang="en-US" sz="3600" dirty="0" smtClean="0">
                <a:latin typeface="Comic Sans MS"/>
                <a:cs typeface="Comic Sans MS"/>
              </a:rPr>
            </a:br>
            <a:r>
              <a:rPr lang="en-US" sz="3600" dirty="0" smtClean="0">
                <a:latin typeface="Comic Sans MS"/>
                <a:cs typeface="Comic Sans MS"/>
              </a:rPr>
              <a:t>2016</a:t>
            </a:r>
            <a:endParaRPr lang="en-US" sz="3600" dirty="0"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312" y="3218360"/>
            <a:ext cx="8790019" cy="3101378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latin typeface="Comic Sans MS"/>
                <a:cs typeface="Comic Sans MS"/>
              </a:rPr>
              <a:t>Lecture </a:t>
            </a:r>
            <a:r>
              <a:rPr lang="en-US" sz="2400" dirty="0" smtClean="0">
                <a:latin typeface="Comic Sans MS"/>
                <a:cs typeface="Comic Sans MS"/>
              </a:rPr>
              <a:t>5: </a:t>
            </a:r>
            <a:endParaRPr lang="en-US" sz="2400" dirty="0" smtClean="0">
              <a:latin typeface="Comic Sans MS"/>
              <a:cs typeface="Comic Sans MS"/>
            </a:endParaRPr>
          </a:p>
          <a:p>
            <a:pPr>
              <a:defRPr/>
            </a:pPr>
            <a:r>
              <a:rPr lang="en-US" sz="2400" dirty="0" err="1" smtClean="0">
                <a:latin typeface="Comic Sans MS"/>
                <a:cs typeface="Comic Sans MS"/>
              </a:rPr>
              <a:t>Cybersecurity</a:t>
            </a:r>
            <a:r>
              <a:rPr lang="en-US" sz="2400" dirty="0" smtClean="0">
                <a:latin typeface="Comic Sans MS"/>
                <a:cs typeface="Comic Sans MS"/>
              </a:rPr>
              <a:t> Foundations &amp; Privacy Policy Background</a:t>
            </a:r>
          </a:p>
          <a:p>
            <a:pPr>
              <a:defRPr/>
            </a:pPr>
            <a:endParaRPr lang="en-US" sz="2400" dirty="0" smtClean="0">
              <a:latin typeface="Comic Sans MS"/>
              <a:cs typeface="Comic Sans MS"/>
            </a:endParaRPr>
          </a:p>
          <a:p>
            <a:pPr>
              <a:defRPr/>
            </a:pPr>
            <a:endParaRPr lang="en-US" sz="2400" dirty="0">
              <a:latin typeface="Comic Sans MS"/>
              <a:cs typeface="Comic Sans MS"/>
            </a:endParaRPr>
          </a:p>
          <a:p>
            <a:pPr>
              <a:defRPr/>
            </a:pPr>
            <a:endParaRPr lang="en-US" sz="2400" dirty="0">
              <a:latin typeface="Comic Sans MS"/>
              <a:cs typeface="Comic Sans MS"/>
            </a:endParaRPr>
          </a:p>
          <a:p>
            <a:pPr algn="r">
              <a:defRPr/>
            </a:pPr>
            <a:r>
              <a:rPr lang="en-US" sz="2400" dirty="0" smtClean="0">
                <a:latin typeface="Comic Sans MS"/>
                <a:cs typeface="Comic Sans MS"/>
              </a:rPr>
              <a:t>Office Hours:</a:t>
            </a:r>
          </a:p>
          <a:p>
            <a:pPr algn="r">
              <a:defRPr/>
            </a:pPr>
            <a:r>
              <a:rPr lang="en-US" sz="2400" dirty="0" smtClean="0">
                <a:latin typeface="Comic Sans MS"/>
                <a:cs typeface="Comic Sans MS"/>
              </a:rPr>
              <a:t>442 RH Wednesdays, noon-3pm</a:t>
            </a:r>
            <a:endParaRPr lang="en-US" sz="24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0933"/>
            <a:ext cx="7772400" cy="910167"/>
          </a:xfrm>
        </p:spPr>
        <p:txBody>
          <a:bodyPr/>
          <a:lstStyle/>
          <a:p>
            <a:r>
              <a:rPr lang="en-US" dirty="0" smtClean="0"/>
              <a:t>Systems from a Security Engineering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32" y="5621865"/>
            <a:ext cx="8339667" cy="897467"/>
          </a:xfrm>
        </p:spPr>
        <p:txBody>
          <a:bodyPr/>
          <a:lstStyle/>
          <a:p>
            <a:r>
              <a:rPr lang="en-US" dirty="0" smtClean="0"/>
              <a:t>Anderson Fig. 1.1, p. 5</a:t>
            </a:r>
          </a:p>
          <a:p>
            <a:r>
              <a:rPr lang="en-US" dirty="0" smtClean="0"/>
              <a:t>Note that “incentives” is meant to cover both the incentives of those protecting the system and those who might attack it – the threat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3734" y="1524004"/>
            <a:ext cx="267546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latin typeface="+mj-lt"/>
              </a:rPr>
              <a:t>Policy</a:t>
            </a:r>
          </a:p>
          <a:p>
            <a:r>
              <a:rPr lang="en-US" dirty="0" smtClean="0">
                <a:latin typeface="+mj-lt"/>
              </a:rPr>
              <a:t>What you are supposed to enforce/achieve</a:t>
            </a:r>
            <a:endParaRPr lang="en-US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4533" y="3759200"/>
            <a:ext cx="267546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latin typeface="+mj-lt"/>
              </a:rPr>
              <a:t>Mechanism</a:t>
            </a:r>
          </a:p>
          <a:p>
            <a:r>
              <a:rPr lang="en-US" dirty="0" smtClean="0">
                <a:latin typeface="+mj-lt"/>
              </a:rPr>
              <a:t>Technical means for enforcing policy 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1473" y="1524008"/>
            <a:ext cx="311573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latin typeface="+mj-lt"/>
              </a:rPr>
              <a:t>Incentives</a:t>
            </a:r>
          </a:p>
          <a:p>
            <a:pPr algn="ctr"/>
            <a:r>
              <a:rPr lang="en-US" dirty="0" smtClean="0">
                <a:latin typeface="+mj-lt"/>
              </a:rPr>
              <a:t>Both for protectors and attackers</a:t>
            </a: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9873" y="3810009"/>
            <a:ext cx="311573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latin typeface="+mj-lt"/>
              </a:rPr>
              <a:t>Assurance</a:t>
            </a:r>
          </a:p>
          <a:p>
            <a:pPr algn="ctr"/>
            <a:r>
              <a:rPr lang="en-US" dirty="0" smtClean="0">
                <a:latin typeface="+mj-lt"/>
              </a:rPr>
              <a:t>What confidence do we have in individual mechanisms?</a:t>
            </a:r>
            <a:endParaRPr lang="en-US" dirty="0">
              <a:latin typeface="+mj-lt"/>
            </a:endParaRPr>
          </a:p>
        </p:txBody>
      </p:sp>
      <p:cxnSp>
        <p:nvCxnSpPr>
          <p:cNvPr id="9" name="Straight Arrow Connector 8"/>
          <p:cNvCxnSpPr>
            <a:stCxn id="6" idx="1"/>
            <a:endCxn id="4" idx="3"/>
          </p:cNvCxnSpPr>
          <p:nvPr/>
        </p:nvCxnSpPr>
        <p:spPr bwMode="auto">
          <a:xfrm flipH="1" flipV="1">
            <a:off x="3759200" y="2308834"/>
            <a:ext cx="1202273" cy="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>
            <a:stCxn id="7" idx="1"/>
          </p:cNvCxnSpPr>
          <p:nvPr/>
        </p:nvCxnSpPr>
        <p:spPr bwMode="auto">
          <a:xfrm flipH="1" flipV="1">
            <a:off x="3776134" y="4594834"/>
            <a:ext cx="1083739" cy="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>
            <a:stCxn id="4" idx="2"/>
            <a:endCxn id="5" idx="0"/>
          </p:cNvCxnSpPr>
          <p:nvPr/>
        </p:nvCxnSpPr>
        <p:spPr bwMode="auto">
          <a:xfrm>
            <a:off x="2421467" y="3093664"/>
            <a:ext cx="50800" cy="6655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6468534" y="3110597"/>
            <a:ext cx="50800" cy="6655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3759202" y="3081867"/>
            <a:ext cx="1236131" cy="66630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3776133" y="2980267"/>
            <a:ext cx="1049867" cy="8466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71551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" y="368300"/>
            <a:ext cx="5473700" cy="762000"/>
          </a:xfrm>
        </p:spPr>
        <p:txBody>
          <a:bodyPr/>
          <a:lstStyle/>
          <a:p>
            <a:r>
              <a:rPr lang="en-US" sz="1800" dirty="0" smtClean="0"/>
              <a:t>Mechanisms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Access Control in the computer</a:t>
            </a:r>
            <a:endParaRPr 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102100"/>
            <a:ext cx="6045200" cy="2489200"/>
          </a:xfrm>
        </p:spPr>
        <p:txBody>
          <a:bodyPr/>
          <a:lstStyle/>
          <a:p>
            <a:r>
              <a:rPr lang="en-US" dirty="0" smtClean="0"/>
              <a:t>Lampson’s “Gold Standard” for security: </a:t>
            </a:r>
            <a:r>
              <a:rPr lang="en-US" u="sng" dirty="0" err="1" smtClean="0"/>
              <a:t>AU</a:t>
            </a:r>
            <a:r>
              <a:rPr lang="en-US" dirty="0" err="1" smtClean="0"/>
              <a:t>thentication</a:t>
            </a:r>
            <a:r>
              <a:rPr lang="en-US" dirty="0" smtClean="0"/>
              <a:t>, </a:t>
            </a:r>
            <a:r>
              <a:rPr lang="en-US" u="sng" dirty="0" err="1" smtClean="0"/>
              <a:t>AU</a:t>
            </a:r>
            <a:r>
              <a:rPr lang="en-US" dirty="0" err="1" smtClean="0"/>
              <a:t>thorization</a:t>
            </a:r>
            <a:r>
              <a:rPr lang="en-US" dirty="0" smtClean="0"/>
              <a:t>, </a:t>
            </a:r>
            <a:r>
              <a:rPr lang="en-US" u="sng" dirty="0" err="1" smtClean="0"/>
              <a:t>AU</a:t>
            </a:r>
            <a:r>
              <a:rPr lang="en-US" dirty="0" err="1" smtClean="0"/>
              <a:t>dit</a:t>
            </a:r>
            <a:endParaRPr lang="en-US" dirty="0" smtClean="0"/>
          </a:p>
          <a:p>
            <a:r>
              <a:rPr lang="en-US" u="sng" dirty="0" smtClean="0"/>
              <a:t>Trusted Computing Base </a:t>
            </a:r>
            <a:r>
              <a:rPr lang="en-US" dirty="0" smtClean="0"/>
              <a:t>(TCB): software, hardware, and setup data on which system security depends. </a:t>
            </a:r>
          </a:p>
          <a:p>
            <a:r>
              <a:rPr lang="en-US" dirty="0" smtClean="0"/>
              <a:t>In general, try to minimize TCB size and make it as simple as possible</a:t>
            </a:r>
          </a:p>
          <a:p>
            <a:r>
              <a:rPr lang="en-US" dirty="0"/>
              <a:t>Note “trusted” vs. “trustworthy”</a:t>
            </a:r>
            <a:r>
              <a:rPr lang="en-US" dirty="0" smtClean="0"/>
              <a:t>!</a:t>
            </a:r>
            <a:endParaRPr lang="en-US" dirty="0"/>
          </a:p>
          <a:p>
            <a:endParaRPr lang="en-US" dirty="0"/>
          </a:p>
        </p:txBody>
      </p:sp>
      <p:sp>
        <p:nvSpPr>
          <p:cNvPr id="88068" name="AutoShape 4"/>
          <p:cNvSpPr>
            <a:spLocks noChangeArrowheads="1"/>
          </p:cNvSpPr>
          <p:nvPr/>
        </p:nvSpPr>
        <p:spPr bwMode="auto">
          <a:xfrm>
            <a:off x="381000" y="2705100"/>
            <a:ext cx="1498600" cy="5461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428625" y="2767013"/>
            <a:ext cx="11897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omic Sans MS" charset="0"/>
              </a:rPr>
              <a:t>Principal</a:t>
            </a:r>
            <a:endParaRPr lang="en-US" sz="2000" dirty="0"/>
          </a:p>
        </p:txBody>
      </p:sp>
      <p:sp>
        <p:nvSpPr>
          <p:cNvPr id="88070" name="AutoShape 6"/>
          <p:cNvSpPr>
            <a:spLocks noChangeArrowheads="1"/>
          </p:cNvSpPr>
          <p:nvPr/>
        </p:nvSpPr>
        <p:spPr bwMode="auto">
          <a:xfrm>
            <a:off x="7124700" y="2603500"/>
            <a:ext cx="1460500" cy="7620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7235825" y="2754313"/>
            <a:ext cx="12088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charset="0"/>
              </a:rPr>
              <a:t>Object</a:t>
            </a:r>
            <a:endParaRPr lang="en-US" dirty="0"/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4876800" y="2590800"/>
            <a:ext cx="16256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4924425" y="2589213"/>
            <a:ext cx="142749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Comic Sans MS" charset="0"/>
              </a:rPr>
              <a:t>Reference</a:t>
            </a:r>
          </a:p>
          <a:p>
            <a:pPr algn="ctr"/>
            <a:r>
              <a:rPr lang="en-US" sz="2000" dirty="0">
                <a:latin typeface="Comic Sans MS" charset="0"/>
              </a:rPr>
              <a:t>Monitor</a:t>
            </a:r>
            <a:endParaRPr lang="en-US" sz="2000" dirty="0"/>
          </a:p>
        </p:txBody>
      </p:sp>
      <p:sp>
        <p:nvSpPr>
          <p:cNvPr id="88074" name="Line 10"/>
          <p:cNvSpPr>
            <a:spLocks noChangeShapeType="1"/>
          </p:cNvSpPr>
          <p:nvPr/>
        </p:nvSpPr>
        <p:spPr bwMode="auto">
          <a:xfrm>
            <a:off x="1879600" y="3035300"/>
            <a:ext cx="596900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5" name="Line 11"/>
          <p:cNvSpPr>
            <a:spLocks noChangeShapeType="1"/>
          </p:cNvSpPr>
          <p:nvPr/>
        </p:nvSpPr>
        <p:spPr bwMode="auto">
          <a:xfrm>
            <a:off x="4267200" y="3035300"/>
            <a:ext cx="596900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8" name="Line 14"/>
          <p:cNvSpPr>
            <a:spLocks noChangeShapeType="1"/>
          </p:cNvSpPr>
          <p:nvPr/>
        </p:nvSpPr>
        <p:spPr bwMode="auto">
          <a:xfrm flipH="1">
            <a:off x="6324600" y="3365500"/>
            <a:ext cx="12700" cy="72390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536825" y="2830513"/>
            <a:ext cx="17800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omic Sans MS" charset="0"/>
              </a:rPr>
              <a:t>Do Operation</a:t>
            </a:r>
            <a:endParaRPr lang="en-US" sz="2000" dirty="0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2514600" y="2654300"/>
            <a:ext cx="17526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6502400" y="3009900"/>
            <a:ext cx="596900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iamond 1"/>
          <p:cNvSpPr/>
          <p:nvPr/>
        </p:nvSpPr>
        <p:spPr bwMode="auto">
          <a:xfrm>
            <a:off x="5715000" y="4089400"/>
            <a:ext cx="1219200" cy="1143000"/>
          </a:xfrm>
          <a:prstGeom prst="diamond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905262" y="4265613"/>
            <a:ext cx="84903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omic Sans MS" charset="0"/>
              </a:rPr>
              <a:t>Audit</a:t>
            </a:r>
          </a:p>
          <a:p>
            <a:pPr algn="ctr"/>
            <a:r>
              <a:rPr lang="en-US" sz="2000" dirty="0" smtClean="0">
                <a:latin typeface="Comic Sans MS" charset="0"/>
              </a:rPr>
              <a:t>Log</a:t>
            </a:r>
            <a:endParaRPr lang="en-US" sz="2000" dirty="0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5143500" y="1740960"/>
            <a:ext cx="1308100" cy="5577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5189079" y="1728611"/>
            <a:ext cx="1240757" cy="46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Comic Sans MS" charset="0"/>
              </a:rPr>
              <a:t>Protection </a:t>
            </a:r>
            <a:endParaRPr lang="en-US" sz="1400" dirty="0" smtClean="0">
              <a:latin typeface="Comic Sans MS" charset="0"/>
            </a:endParaRPr>
          </a:p>
          <a:p>
            <a:pPr algn="ctr"/>
            <a:r>
              <a:rPr lang="en-US" sz="1400" dirty="0" smtClean="0">
                <a:latin typeface="Comic Sans MS" charset="0"/>
              </a:rPr>
              <a:t>Data (</a:t>
            </a:r>
            <a:r>
              <a:rPr lang="en-US" sz="1400" dirty="0">
                <a:latin typeface="Comic Sans MS" charset="0"/>
              </a:rPr>
              <a:t>Policy)</a:t>
            </a:r>
            <a:endParaRPr lang="en-US" sz="1400" dirty="0"/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 flipH="1">
            <a:off x="5740400" y="2298700"/>
            <a:ext cx="0" cy="27940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30225" y="3363913"/>
            <a:ext cx="9420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Comic Sans MS" charset="0"/>
              </a:rPr>
              <a:t>Source</a:t>
            </a:r>
            <a:endParaRPr lang="en-US" sz="1800" dirty="0"/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2981325" y="3465513"/>
            <a:ext cx="10438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omic Sans MS" charset="0"/>
              </a:rPr>
              <a:t>Request</a:t>
            </a:r>
            <a:endParaRPr lang="en-US" sz="1800" dirty="0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5292725" y="3402013"/>
            <a:ext cx="8262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omic Sans MS" charset="0"/>
              </a:rPr>
              <a:t>Guard</a:t>
            </a:r>
            <a:endParaRPr lang="en-US" sz="1800" dirty="0"/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7350125" y="3402013"/>
            <a:ext cx="11659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omic Sans MS" charset="0"/>
              </a:rPr>
              <a:t>Resource</a:t>
            </a:r>
            <a:endParaRPr lang="en-US" sz="1800" dirty="0"/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193925" y="1624013"/>
            <a:ext cx="17887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omic Sans MS" charset="0"/>
              </a:rPr>
              <a:t>Authentication</a:t>
            </a:r>
            <a:endParaRPr lang="en-US" sz="1800" dirty="0"/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6143625" y="735013"/>
            <a:ext cx="16706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omic Sans MS" charset="0"/>
              </a:rPr>
              <a:t>Authorization</a:t>
            </a:r>
            <a:endParaRPr lang="en-US" sz="1800" dirty="0"/>
          </a:p>
        </p:txBody>
      </p:sp>
      <p:sp>
        <p:nvSpPr>
          <p:cNvPr id="4" name="Left Brace 3"/>
          <p:cNvSpPr/>
          <p:nvPr/>
        </p:nvSpPr>
        <p:spPr bwMode="auto">
          <a:xfrm rot="5400000">
            <a:off x="2876550" y="273050"/>
            <a:ext cx="495300" cy="3860800"/>
          </a:xfrm>
          <a:prstGeom prst="leftBrace">
            <a:avLst>
              <a:gd name="adj1" fmla="val 57051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1" name="Left Brace 30"/>
          <p:cNvSpPr/>
          <p:nvPr/>
        </p:nvSpPr>
        <p:spPr bwMode="auto">
          <a:xfrm rot="5400000">
            <a:off x="6819900" y="76200"/>
            <a:ext cx="469900" cy="2730500"/>
          </a:xfrm>
          <a:prstGeom prst="leftBrace">
            <a:avLst>
              <a:gd name="adj1" fmla="val 57051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6200" y="1651000"/>
            <a:ext cx="1295400" cy="646331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j-lt"/>
              </a:rPr>
              <a:t>Access Matrix</a:t>
            </a:r>
            <a:endParaRPr lang="en-US" sz="1800" dirty="0">
              <a:latin typeface="+mj-lt"/>
            </a:endParaRPr>
          </a:p>
        </p:txBody>
      </p:sp>
      <p:sp>
        <p:nvSpPr>
          <p:cNvPr id="30" name="Left Brace 29"/>
          <p:cNvSpPr/>
          <p:nvPr/>
        </p:nvSpPr>
        <p:spPr bwMode="auto">
          <a:xfrm rot="10800000">
            <a:off x="7155671" y="4027282"/>
            <a:ext cx="363973" cy="1409550"/>
          </a:xfrm>
          <a:prstGeom prst="leftBrace">
            <a:avLst>
              <a:gd name="adj1" fmla="val 57051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7535101" y="4480989"/>
            <a:ext cx="7825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omic Sans MS" charset="0"/>
              </a:rPr>
              <a:t>Audit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39409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139700"/>
            <a:ext cx="4191000" cy="728662"/>
          </a:xfrm>
        </p:spPr>
        <p:txBody>
          <a:bodyPr/>
          <a:lstStyle/>
          <a:p>
            <a:r>
              <a:rPr lang="en-US" sz="1800" dirty="0" smtClean="0"/>
              <a:t>Mechanisms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6600"/>
                </a:solidFill>
              </a:rPr>
              <a:t>Access Control Matrix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3979863"/>
            <a:ext cx="8724900" cy="2560637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Subjects, Objects, access modes</a:t>
            </a:r>
          </a:p>
          <a:p>
            <a:pPr>
              <a:buFontTx/>
              <a:buNone/>
            </a:pPr>
            <a:r>
              <a:rPr lang="en-US" dirty="0"/>
              <a:t>Access Control List: associate permissions with </a:t>
            </a:r>
            <a:r>
              <a:rPr lang="en-US" dirty="0" smtClean="0"/>
              <a:t>objects (columns in above fig.)</a:t>
            </a:r>
          </a:p>
          <a:p>
            <a:pPr>
              <a:buFontTx/>
              <a:buNone/>
            </a:pPr>
            <a:r>
              <a:rPr lang="en-US" dirty="0" smtClean="0"/>
              <a:t>Set of rules controls changes to this matrix:</a:t>
            </a:r>
          </a:p>
          <a:p>
            <a:pPr>
              <a:buFontTx/>
              <a:buNone/>
            </a:pPr>
            <a:r>
              <a:rPr lang="en-US" dirty="0"/>
              <a:t>	</a:t>
            </a:r>
            <a:r>
              <a:rPr lang="en-US" dirty="0" smtClean="0"/>
              <a:t>create a file: add a column with creator having ownership, full access delete a file: remove column for that file</a:t>
            </a:r>
          </a:p>
          <a:p>
            <a:pPr>
              <a:buFontTx/>
              <a:buNone/>
            </a:pPr>
            <a:r>
              <a:rPr lang="en-US" dirty="0"/>
              <a:t>	</a:t>
            </a:r>
            <a:r>
              <a:rPr lang="en-US" dirty="0" smtClean="0"/>
              <a:t>grant permission: owner can grant permission it holds to another subject</a:t>
            </a:r>
          </a:p>
          <a:p>
            <a:pPr>
              <a:buFontTx/>
              <a:buNone/>
            </a:pPr>
            <a:r>
              <a:rPr lang="en-US" dirty="0" smtClean="0"/>
              <a:t>Unix / Linux / </a:t>
            </a:r>
            <a:r>
              <a:rPr lang="en-US" dirty="0" err="1" smtClean="0"/>
              <a:t>MacOS</a:t>
            </a:r>
            <a:r>
              <a:rPr lang="en-US" dirty="0" smtClean="0"/>
              <a:t> simplify this so that permissions are specified only for “owner, group, everyone else” on each file (rather than by individual subject)</a:t>
            </a:r>
            <a:endParaRPr lang="en-US" dirty="0"/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4046538" y="2260600"/>
            <a:ext cx="3154362" cy="1663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6" name="Line 6"/>
          <p:cNvSpPr>
            <a:spLocks noChangeShapeType="1"/>
          </p:cNvSpPr>
          <p:nvPr/>
        </p:nvSpPr>
        <p:spPr bwMode="auto">
          <a:xfrm>
            <a:off x="3357563" y="2555875"/>
            <a:ext cx="38560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7" name="Line 7"/>
          <p:cNvSpPr>
            <a:spLocks noChangeShapeType="1"/>
          </p:cNvSpPr>
          <p:nvPr/>
        </p:nvSpPr>
        <p:spPr bwMode="auto">
          <a:xfrm>
            <a:off x="3357563" y="2862263"/>
            <a:ext cx="38941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8" name="Line 8"/>
          <p:cNvSpPr>
            <a:spLocks noChangeShapeType="1"/>
          </p:cNvSpPr>
          <p:nvPr/>
        </p:nvSpPr>
        <p:spPr bwMode="auto">
          <a:xfrm>
            <a:off x="3357563" y="3182938"/>
            <a:ext cx="38687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9" name="Line 9"/>
          <p:cNvSpPr>
            <a:spLocks noChangeShapeType="1"/>
          </p:cNvSpPr>
          <p:nvPr/>
        </p:nvSpPr>
        <p:spPr bwMode="auto">
          <a:xfrm flipH="1">
            <a:off x="4546599" y="2286000"/>
            <a:ext cx="4763" cy="162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0" name="Line 10"/>
          <p:cNvSpPr>
            <a:spLocks noChangeShapeType="1"/>
          </p:cNvSpPr>
          <p:nvPr/>
        </p:nvSpPr>
        <p:spPr bwMode="auto">
          <a:xfrm flipH="1">
            <a:off x="5003799" y="2273300"/>
            <a:ext cx="4763" cy="163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1" name="Line 11"/>
          <p:cNvSpPr>
            <a:spLocks noChangeShapeType="1"/>
          </p:cNvSpPr>
          <p:nvPr/>
        </p:nvSpPr>
        <p:spPr bwMode="auto">
          <a:xfrm flipH="1">
            <a:off x="6146799" y="2260600"/>
            <a:ext cx="4763" cy="165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2" name="Line 12"/>
          <p:cNvSpPr>
            <a:spLocks noChangeShapeType="1"/>
          </p:cNvSpPr>
          <p:nvPr/>
        </p:nvSpPr>
        <p:spPr bwMode="auto">
          <a:xfrm flipH="1">
            <a:off x="5587999" y="2286000"/>
            <a:ext cx="4763" cy="163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5" name="Rectangle 15"/>
          <p:cNvSpPr>
            <a:spLocks noChangeArrowheads="1"/>
          </p:cNvSpPr>
          <p:nvPr/>
        </p:nvSpPr>
        <p:spPr bwMode="auto">
          <a:xfrm>
            <a:off x="2679700" y="2189163"/>
            <a:ext cx="14732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SzPct val="100000"/>
            </a:pPr>
            <a:r>
              <a:rPr lang="en-US" sz="1800">
                <a:latin typeface="Comic Sans MS" charset="0"/>
              </a:rPr>
              <a:t>Alice:   P1</a:t>
            </a:r>
          </a:p>
        </p:txBody>
      </p:sp>
      <p:sp>
        <p:nvSpPr>
          <p:cNvPr id="87056" name="Rectangle 16"/>
          <p:cNvSpPr>
            <a:spLocks noChangeArrowheads="1"/>
          </p:cNvSpPr>
          <p:nvPr/>
        </p:nvSpPr>
        <p:spPr bwMode="auto">
          <a:xfrm>
            <a:off x="2641600" y="2506663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SzPct val="100000"/>
            </a:pPr>
            <a:r>
              <a:rPr lang="en-US" sz="1800">
                <a:latin typeface="Comic Sans MS" charset="0"/>
              </a:rPr>
              <a:t>Bob:     P2</a:t>
            </a:r>
          </a:p>
        </p:txBody>
      </p:sp>
      <p:sp>
        <p:nvSpPr>
          <p:cNvPr id="87057" name="Line 17"/>
          <p:cNvSpPr>
            <a:spLocks noChangeShapeType="1"/>
          </p:cNvSpPr>
          <p:nvPr/>
        </p:nvSpPr>
        <p:spPr bwMode="auto">
          <a:xfrm flipH="1" flipV="1">
            <a:off x="3759200" y="1790700"/>
            <a:ext cx="330200" cy="48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8" name="Line 18"/>
          <p:cNvSpPr>
            <a:spLocks noChangeShapeType="1"/>
          </p:cNvSpPr>
          <p:nvPr/>
        </p:nvSpPr>
        <p:spPr bwMode="auto">
          <a:xfrm flipH="1" flipV="1">
            <a:off x="4229100" y="1778000"/>
            <a:ext cx="330200" cy="48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9" name="Line 19"/>
          <p:cNvSpPr>
            <a:spLocks noChangeShapeType="1"/>
          </p:cNvSpPr>
          <p:nvPr/>
        </p:nvSpPr>
        <p:spPr bwMode="auto">
          <a:xfrm flipH="1" flipV="1">
            <a:off x="4648200" y="1778000"/>
            <a:ext cx="330200" cy="48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60" name="Line 20"/>
          <p:cNvSpPr>
            <a:spLocks noChangeShapeType="1"/>
          </p:cNvSpPr>
          <p:nvPr/>
        </p:nvSpPr>
        <p:spPr bwMode="auto">
          <a:xfrm flipH="1" flipV="1">
            <a:off x="6337300" y="1765300"/>
            <a:ext cx="330200" cy="48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61" name="Rectangle 21"/>
          <p:cNvSpPr>
            <a:spLocks noChangeArrowheads="1"/>
          </p:cNvSpPr>
          <p:nvPr/>
        </p:nvSpPr>
        <p:spPr bwMode="auto">
          <a:xfrm>
            <a:off x="2641600" y="2836863"/>
            <a:ext cx="15367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SzPct val="100000"/>
            </a:pPr>
            <a:r>
              <a:rPr lang="en-US" sz="1800">
                <a:latin typeface="Comic Sans MS" charset="0"/>
              </a:rPr>
              <a:t>Eve:     P3</a:t>
            </a:r>
          </a:p>
        </p:txBody>
      </p:sp>
      <p:sp>
        <p:nvSpPr>
          <p:cNvPr id="87062" name="Line 22"/>
          <p:cNvSpPr>
            <a:spLocks noChangeShapeType="1"/>
          </p:cNvSpPr>
          <p:nvPr/>
        </p:nvSpPr>
        <p:spPr bwMode="auto">
          <a:xfrm flipH="1" flipV="1">
            <a:off x="5803900" y="1765300"/>
            <a:ext cx="330200" cy="48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63" name="Line 23"/>
          <p:cNvSpPr>
            <a:spLocks noChangeShapeType="1"/>
          </p:cNvSpPr>
          <p:nvPr/>
        </p:nvSpPr>
        <p:spPr bwMode="auto">
          <a:xfrm flipH="1" flipV="1">
            <a:off x="5257800" y="1790700"/>
            <a:ext cx="330200" cy="48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64" name="Rectangle 24"/>
          <p:cNvSpPr>
            <a:spLocks noChangeArrowheads="1"/>
          </p:cNvSpPr>
          <p:nvPr/>
        </p:nvSpPr>
        <p:spPr bwMode="auto">
          <a:xfrm>
            <a:off x="4064000" y="2252663"/>
            <a:ext cx="5334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SzPct val="100000"/>
            </a:pPr>
            <a:r>
              <a:rPr lang="en-US" sz="1400" b="1" dirty="0" smtClean="0">
                <a:latin typeface="Comic Sans MS" charset="0"/>
              </a:rPr>
              <a:t>RX</a:t>
            </a:r>
            <a:endParaRPr lang="en-US" sz="1800" dirty="0">
              <a:latin typeface="Comic Sans MS" charset="0"/>
            </a:endParaRPr>
          </a:p>
        </p:txBody>
      </p:sp>
      <p:sp>
        <p:nvSpPr>
          <p:cNvPr id="87065" name="Line 25"/>
          <p:cNvSpPr>
            <a:spLocks noChangeShapeType="1"/>
          </p:cNvSpPr>
          <p:nvPr/>
        </p:nvSpPr>
        <p:spPr bwMode="auto">
          <a:xfrm>
            <a:off x="6672262" y="2260600"/>
            <a:ext cx="7937" cy="166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67" name="Rectangle 27"/>
          <p:cNvSpPr>
            <a:spLocks noChangeArrowheads="1"/>
          </p:cNvSpPr>
          <p:nvPr/>
        </p:nvSpPr>
        <p:spPr bwMode="auto">
          <a:xfrm rot="3202303">
            <a:off x="3360725" y="1569840"/>
            <a:ext cx="1254731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SzPct val="100000"/>
            </a:pPr>
            <a:r>
              <a:rPr lang="en-US" sz="1800" dirty="0" smtClean="0">
                <a:latin typeface="Comic Sans MS" charset="0"/>
              </a:rPr>
              <a:t>MS-Word</a:t>
            </a:r>
            <a:endParaRPr lang="en-US" sz="1800" dirty="0">
              <a:latin typeface="Comic Sans MS" charset="0"/>
            </a:endParaRPr>
          </a:p>
        </p:txBody>
      </p:sp>
      <p:sp>
        <p:nvSpPr>
          <p:cNvPr id="87068" name="Rectangle 28"/>
          <p:cNvSpPr>
            <a:spLocks noChangeArrowheads="1"/>
          </p:cNvSpPr>
          <p:nvPr/>
        </p:nvSpPr>
        <p:spPr bwMode="auto">
          <a:xfrm rot="3255108">
            <a:off x="3856668" y="1599097"/>
            <a:ext cx="117741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SzPct val="100000"/>
            </a:pPr>
            <a:r>
              <a:rPr lang="en-US" sz="1800" dirty="0" smtClean="0">
                <a:latin typeface="Comic Sans MS" charset="0"/>
              </a:rPr>
              <a:t>Photo lib</a:t>
            </a:r>
            <a:endParaRPr lang="en-US" sz="1800" dirty="0">
              <a:latin typeface="Comic Sans MS" charset="0"/>
            </a:endParaRPr>
          </a:p>
        </p:txBody>
      </p:sp>
      <p:sp>
        <p:nvSpPr>
          <p:cNvPr id="87069" name="Rectangle 29"/>
          <p:cNvSpPr>
            <a:spLocks noChangeArrowheads="1"/>
          </p:cNvSpPr>
          <p:nvPr/>
        </p:nvSpPr>
        <p:spPr bwMode="auto">
          <a:xfrm rot="3311044">
            <a:off x="4534028" y="1681816"/>
            <a:ext cx="10321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SzPct val="100000"/>
            </a:pPr>
            <a:r>
              <a:rPr lang="en-US" sz="1800" dirty="0" smtClean="0">
                <a:latin typeface="Comic Sans MS" charset="0"/>
              </a:rPr>
              <a:t>Camera</a:t>
            </a:r>
            <a:endParaRPr lang="en-US" sz="1800" dirty="0">
              <a:latin typeface="Comic Sans MS" charset="0"/>
            </a:endParaRPr>
          </a:p>
        </p:txBody>
      </p:sp>
      <p:sp>
        <p:nvSpPr>
          <p:cNvPr id="87070" name="Line 30"/>
          <p:cNvSpPr>
            <a:spLocks noChangeShapeType="1"/>
          </p:cNvSpPr>
          <p:nvPr/>
        </p:nvSpPr>
        <p:spPr bwMode="auto">
          <a:xfrm>
            <a:off x="3370263" y="3538538"/>
            <a:ext cx="38687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73" name="Rectangle 33"/>
          <p:cNvSpPr>
            <a:spLocks noChangeArrowheads="1"/>
          </p:cNvSpPr>
          <p:nvPr/>
        </p:nvSpPr>
        <p:spPr bwMode="auto">
          <a:xfrm>
            <a:off x="4051300" y="2532063"/>
            <a:ext cx="5080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SzPct val="100000"/>
            </a:pPr>
            <a:r>
              <a:rPr lang="en-US" sz="1400" b="1" dirty="0" smtClean="0">
                <a:latin typeface="Comic Sans MS" charset="0"/>
              </a:rPr>
              <a:t>RX</a:t>
            </a:r>
            <a:endParaRPr lang="en-US" sz="1800" dirty="0">
              <a:latin typeface="Comic Sans MS" charset="0"/>
            </a:endParaRPr>
          </a:p>
        </p:txBody>
      </p:sp>
      <p:sp>
        <p:nvSpPr>
          <p:cNvPr id="87074" name="Rectangle 34"/>
          <p:cNvSpPr>
            <a:spLocks noChangeArrowheads="1"/>
          </p:cNvSpPr>
          <p:nvPr/>
        </p:nvSpPr>
        <p:spPr bwMode="auto">
          <a:xfrm>
            <a:off x="4064000" y="2887663"/>
            <a:ext cx="7874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SzPct val="100000"/>
            </a:pPr>
            <a:r>
              <a:rPr lang="en-US" sz="1400" b="1" dirty="0" smtClean="0">
                <a:latin typeface="Comic Sans MS" charset="0"/>
              </a:rPr>
              <a:t>RX</a:t>
            </a:r>
            <a:endParaRPr lang="en-US" sz="1800" dirty="0">
              <a:latin typeface="Comic Sans MS" charset="0"/>
            </a:endParaRPr>
          </a:p>
        </p:txBody>
      </p:sp>
      <p:sp>
        <p:nvSpPr>
          <p:cNvPr id="87075" name="Rectangle 35"/>
          <p:cNvSpPr>
            <a:spLocks noChangeArrowheads="1"/>
          </p:cNvSpPr>
          <p:nvPr/>
        </p:nvSpPr>
        <p:spPr bwMode="auto">
          <a:xfrm>
            <a:off x="7696200" y="2087563"/>
            <a:ext cx="14478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SzPct val="100000"/>
            </a:pPr>
            <a:r>
              <a:rPr lang="en-US" sz="1600" u="sng" dirty="0">
                <a:latin typeface="Comic Sans MS" charset="0"/>
              </a:rPr>
              <a:t>Operations</a:t>
            </a:r>
            <a:endParaRPr lang="en-US" sz="1400" b="1" dirty="0">
              <a:latin typeface="Comic Sans MS" charset="0"/>
            </a:endParaRPr>
          </a:p>
          <a:p>
            <a:pPr marL="342900" indent="-342900">
              <a:spcBef>
                <a:spcPct val="20000"/>
              </a:spcBef>
              <a:buSzPct val="100000"/>
            </a:pPr>
            <a:r>
              <a:rPr lang="en-US" sz="1400" b="1" dirty="0">
                <a:latin typeface="Comic Sans MS" charset="0"/>
              </a:rPr>
              <a:t>R = Read</a:t>
            </a:r>
          </a:p>
          <a:p>
            <a:pPr marL="342900" indent="-342900">
              <a:spcBef>
                <a:spcPct val="20000"/>
              </a:spcBef>
              <a:buSzPct val="100000"/>
            </a:pPr>
            <a:r>
              <a:rPr lang="en-US" sz="1400" b="1" dirty="0">
                <a:latin typeface="Comic Sans MS" charset="0"/>
              </a:rPr>
              <a:t>W= Write</a:t>
            </a:r>
          </a:p>
          <a:p>
            <a:pPr marL="342900" indent="-342900">
              <a:spcBef>
                <a:spcPct val="20000"/>
              </a:spcBef>
              <a:buSzPct val="100000"/>
            </a:pPr>
            <a:r>
              <a:rPr lang="en-US" sz="1400" b="1" dirty="0">
                <a:latin typeface="Comic Sans MS" charset="0"/>
              </a:rPr>
              <a:t>X= </a:t>
            </a:r>
            <a:r>
              <a:rPr lang="en-US" sz="1400" b="1" dirty="0" err="1" smtClean="0">
                <a:latin typeface="Comic Sans MS" charset="0"/>
              </a:rPr>
              <a:t>eXecute</a:t>
            </a:r>
            <a:endParaRPr lang="en-US" sz="1400" b="1" dirty="0" smtClean="0">
              <a:latin typeface="Comic Sans MS" charset="0"/>
            </a:endParaRPr>
          </a:p>
          <a:p>
            <a:pPr marL="342900" indent="-342900">
              <a:spcBef>
                <a:spcPct val="20000"/>
              </a:spcBef>
              <a:buSzPct val="100000"/>
            </a:pPr>
            <a:r>
              <a:rPr lang="en-US" sz="1400" b="1" dirty="0" smtClean="0">
                <a:latin typeface="Comic Sans MS" charset="0"/>
              </a:rPr>
              <a:t>* = owner</a:t>
            </a:r>
            <a:endParaRPr lang="en-US" sz="1800" dirty="0">
              <a:latin typeface="Comic Sans MS" charset="0"/>
            </a:endParaRPr>
          </a:p>
        </p:txBody>
      </p:sp>
      <p:sp>
        <p:nvSpPr>
          <p:cNvPr id="87076" name="Rectangle 36"/>
          <p:cNvSpPr>
            <a:spLocks noChangeArrowheads="1"/>
          </p:cNvSpPr>
          <p:nvPr/>
        </p:nvSpPr>
        <p:spPr bwMode="auto">
          <a:xfrm rot="3365521">
            <a:off x="4775201" y="1528762"/>
            <a:ext cx="15367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SzPct val="100000"/>
            </a:pPr>
            <a:r>
              <a:rPr lang="en-US" sz="1800" dirty="0" err="1">
                <a:latin typeface="Comic Sans MS" charset="0"/>
              </a:rPr>
              <a:t>etc</a:t>
            </a:r>
            <a:r>
              <a:rPr lang="en-US" sz="1800" dirty="0">
                <a:latin typeface="Comic Sans MS" charset="0"/>
              </a:rPr>
              <a:t>/</a:t>
            </a:r>
            <a:r>
              <a:rPr lang="en-US" sz="1800" dirty="0" err="1">
                <a:latin typeface="Comic Sans MS" charset="0"/>
              </a:rPr>
              <a:t>passwd</a:t>
            </a:r>
            <a:endParaRPr lang="en-US" sz="1800" dirty="0">
              <a:latin typeface="Comic Sans MS" charset="0"/>
            </a:endParaRPr>
          </a:p>
        </p:txBody>
      </p:sp>
      <p:sp>
        <p:nvSpPr>
          <p:cNvPr id="87080" name="Rectangle 40"/>
          <p:cNvSpPr>
            <a:spLocks noChangeArrowheads="1"/>
          </p:cNvSpPr>
          <p:nvPr/>
        </p:nvSpPr>
        <p:spPr bwMode="auto">
          <a:xfrm>
            <a:off x="5676900" y="2862263"/>
            <a:ext cx="3429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SzPct val="100000"/>
            </a:pPr>
            <a:r>
              <a:rPr lang="en-US" sz="1400" b="1" dirty="0">
                <a:latin typeface="Comic Sans MS" charset="0"/>
              </a:rPr>
              <a:t>R</a:t>
            </a:r>
            <a:endParaRPr lang="en-US" sz="1800" dirty="0">
              <a:latin typeface="Comic Sans MS" charset="0"/>
            </a:endParaRPr>
          </a:p>
        </p:txBody>
      </p:sp>
      <p:sp>
        <p:nvSpPr>
          <p:cNvPr id="87081" name="Rectangle 41"/>
          <p:cNvSpPr>
            <a:spLocks noChangeArrowheads="1"/>
          </p:cNvSpPr>
          <p:nvPr/>
        </p:nvSpPr>
        <p:spPr bwMode="auto">
          <a:xfrm>
            <a:off x="5676900" y="2557463"/>
            <a:ext cx="3429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SzPct val="100000"/>
            </a:pPr>
            <a:r>
              <a:rPr lang="en-US" sz="1400" b="1" dirty="0">
                <a:latin typeface="Comic Sans MS" charset="0"/>
              </a:rPr>
              <a:t>R</a:t>
            </a:r>
            <a:endParaRPr lang="en-US" sz="1800" dirty="0">
              <a:latin typeface="Comic Sans MS" charset="0"/>
            </a:endParaRPr>
          </a:p>
        </p:txBody>
      </p:sp>
      <p:sp>
        <p:nvSpPr>
          <p:cNvPr id="87082" name="Rectangle 42"/>
          <p:cNvSpPr>
            <a:spLocks noChangeArrowheads="1"/>
          </p:cNvSpPr>
          <p:nvPr/>
        </p:nvSpPr>
        <p:spPr bwMode="auto">
          <a:xfrm>
            <a:off x="5676900" y="2278063"/>
            <a:ext cx="3429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SzPct val="100000"/>
            </a:pPr>
            <a:r>
              <a:rPr lang="en-US" sz="1400" b="1" dirty="0">
                <a:latin typeface="Comic Sans MS" charset="0"/>
              </a:rPr>
              <a:t>R</a:t>
            </a:r>
            <a:endParaRPr lang="en-US" sz="1800" dirty="0">
              <a:latin typeface="Comic Sans MS" charset="0"/>
            </a:endParaRPr>
          </a:p>
        </p:txBody>
      </p:sp>
      <p:sp>
        <p:nvSpPr>
          <p:cNvPr id="87083" name="Rectangle 43"/>
          <p:cNvSpPr>
            <a:spLocks noChangeArrowheads="1"/>
          </p:cNvSpPr>
          <p:nvPr/>
        </p:nvSpPr>
        <p:spPr bwMode="auto">
          <a:xfrm rot="3365521">
            <a:off x="5491956" y="1540669"/>
            <a:ext cx="1166813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SzPct val="100000"/>
            </a:pPr>
            <a:r>
              <a:rPr lang="en-US" sz="1800" dirty="0" err="1">
                <a:latin typeface="Comic Sans MS" charset="0"/>
              </a:rPr>
              <a:t>Alicefile</a:t>
            </a:r>
            <a:endParaRPr lang="en-US" sz="1800" dirty="0">
              <a:latin typeface="Comic Sans MS" charset="0"/>
            </a:endParaRPr>
          </a:p>
        </p:txBody>
      </p:sp>
      <p:sp>
        <p:nvSpPr>
          <p:cNvPr id="87084" name="Rectangle 44"/>
          <p:cNvSpPr>
            <a:spLocks noChangeArrowheads="1"/>
          </p:cNvSpPr>
          <p:nvPr/>
        </p:nvSpPr>
        <p:spPr bwMode="auto">
          <a:xfrm>
            <a:off x="6210300" y="2557463"/>
            <a:ext cx="355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SzPct val="100000"/>
            </a:pPr>
            <a:endParaRPr lang="en-US" sz="1800" dirty="0">
              <a:latin typeface="Comic Sans MS" charset="0"/>
            </a:endParaRPr>
          </a:p>
        </p:txBody>
      </p:sp>
      <p:sp>
        <p:nvSpPr>
          <p:cNvPr id="87085" name="Rectangle 45"/>
          <p:cNvSpPr>
            <a:spLocks noChangeArrowheads="1"/>
          </p:cNvSpPr>
          <p:nvPr/>
        </p:nvSpPr>
        <p:spPr bwMode="auto">
          <a:xfrm>
            <a:off x="6223000" y="2862263"/>
            <a:ext cx="6477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SzPct val="100000"/>
            </a:pPr>
            <a:r>
              <a:rPr lang="en-US" sz="1400" b="1" dirty="0" smtClean="0">
                <a:latin typeface="Comic Sans MS" charset="0"/>
              </a:rPr>
              <a:t>R</a:t>
            </a:r>
            <a:endParaRPr lang="en-US" sz="1800" dirty="0">
              <a:latin typeface="Comic Sans MS" charset="0"/>
            </a:endParaRPr>
          </a:p>
        </p:txBody>
      </p:sp>
      <p:sp>
        <p:nvSpPr>
          <p:cNvPr id="87086" name="Rectangle 46"/>
          <p:cNvSpPr>
            <a:spLocks noChangeArrowheads="1"/>
          </p:cNvSpPr>
          <p:nvPr/>
        </p:nvSpPr>
        <p:spPr bwMode="auto">
          <a:xfrm>
            <a:off x="6159500" y="2265363"/>
            <a:ext cx="5715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SzPct val="100000"/>
            </a:pPr>
            <a:r>
              <a:rPr lang="en-US" sz="1400" b="1" dirty="0" smtClean="0">
                <a:latin typeface="Comic Sans MS" charset="0"/>
              </a:rPr>
              <a:t>RW*</a:t>
            </a:r>
            <a:endParaRPr lang="en-US" sz="1800" dirty="0">
              <a:latin typeface="Comic Sans MS" charset="0"/>
            </a:endParaRPr>
          </a:p>
        </p:txBody>
      </p:sp>
      <p:sp>
        <p:nvSpPr>
          <p:cNvPr id="87087" name="Rectangle 47"/>
          <p:cNvSpPr>
            <a:spLocks noChangeArrowheads="1"/>
          </p:cNvSpPr>
          <p:nvPr/>
        </p:nvSpPr>
        <p:spPr bwMode="auto">
          <a:xfrm rot="-5326598">
            <a:off x="1587501" y="2455862"/>
            <a:ext cx="14732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SzPct val="100000"/>
            </a:pPr>
            <a:r>
              <a:rPr lang="en-US" sz="1800" u="sng" dirty="0">
                <a:latin typeface="Comic Sans MS" charset="0"/>
              </a:rPr>
              <a:t>Subjects</a:t>
            </a:r>
            <a:endParaRPr lang="en-US" sz="1800" dirty="0">
              <a:latin typeface="Comic Sans MS" charset="0"/>
            </a:endParaRPr>
          </a:p>
        </p:txBody>
      </p:sp>
      <p:sp>
        <p:nvSpPr>
          <p:cNvPr id="87088" name="Rectangle 48"/>
          <p:cNvSpPr>
            <a:spLocks noChangeArrowheads="1"/>
          </p:cNvSpPr>
          <p:nvPr/>
        </p:nvSpPr>
        <p:spPr bwMode="auto">
          <a:xfrm rot="73402">
            <a:off x="3911388" y="812098"/>
            <a:ext cx="3340726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SzPct val="100000"/>
            </a:pPr>
            <a:r>
              <a:rPr lang="en-US" sz="1800" u="sng" dirty="0" smtClean="0">
                <a:latin typeface="Comic Sans MS" charset="0"/>
              </a:rPr>
              <a:t>Objects (files/ devices)</a:t>
            </a:r>
            <a:endParaRPr lang="en-US" sz="1800" dirty="0">
              <a:latin typeface="Comic Sans MS" charset="0"/>
            </a:endParaRPr>
          </a:p>
        </p:txBody>
      </p:sp>
      <p:sp>
        <p:nvSpPr>
          <p:cNvPr id="87089" name="Rectangle 49"/>
          <p:cNvSpPr>
            <a:spLocks noChangeArrowheads="1"/>
          </p:cNvSpPr>
          <p:nvPr/>
        </p:nvSpPr>
        <p:spPr bwMode="auto">
          <a:xfrm>
            <a:off x="2565400" y="3217863"/>
            <a:ext cx="15367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SzPct val="100000"/>
            </a:pPr>
            <a:r>
              <a:rPr lang="en-US" sz="1800" dirty="0" smtClean="0">
                <a:latin typeface="Comic Sans MS" charset="0"/>
              </a:rPr>
              <a:t>SU:       P4</a:t>
            </a:r>
            <a:endParaRPr lang="en-US" sz="1800" dirty="0">
              <a:latin typeface="Comic Sans MS" charset="0"/>
            </a:endParaRPr>
          </a:p>
        </p:txBody>
      </p:sp>
      <p:sp>
        <p:nvSpPr>
          <p:cNvPr id="87090" name="Rectangle 50"/>
          <p:cNvSpPr>
            <a:spLocks noChangeArrowheads="1"/>
          </p:cNvSpPr>
          <p:nvPr/>
        </p:nvSpPr>
        <p:spPr bwMode="auto">
          <a:xfrm>
            <a:off x="4000500" y="3217863"/>
            <a:ext cx="7874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SzPct val="100000"/>
            </a:pPr>
            <a:r>
              <a:rPr lang="en-US" sz="1400" b="1" dirty="0">
                <a:latin typeface="Comic Sans MS" charset="0"/>
              </a:rPr>
              <a:t>RWX</a:t>
            </a:r>
            <a:endParaRPr lang="en-US" sz="1800" dirty="0">
              <a:latin typeface="Comic Sans MS" charset="0"/>
            </a:endParaRPr>
          </a:p>
        </p:txBody>
      </p:sp>
      <p:sp>
        <p:nvSpPr>
          <p:cNvPr id="87091" name="Rectangle 51"/>
          <p:cNvSpPr>
            <a:spLocks noChangeArrowheads="1"/>
          </p:cNvSpPr>
          <p:nvPr/>
        </p:nvSpPr>
        <p:spPr bwMode="auto">
          <a:xfrm>
            <a:off x="4470400" y="3217863"/>
            <a:ext cx="7874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SzPct val="100000"/>
            </a:pPr>
            <a:r>
              <a:rPr lang="en-US" sz="1400" b="1" dirty="0">
                <a:latin typeface="Comic Sans MS" charset="0"/>
              </a:rPr>
              <a:t>RWX</a:t>
            </a:r>
            <a:endParaRPr lang="en-US" sz="1800" dirty="0">
              <a:latin typeface="Comic Sans MS" charset="0"/>
            </a:endParaRPr>
          </a:p>
        </p:txBody>
      </p:sp>
      <p:sp>
        <p:nvSpPr>
          <p:cNvPr id="87092" name="Rectangle 52"/>
          <p:cNvSpPr>
            <a:spLocks noChangeArrowheads="1"/>
          </p:cNvSpPr>
          <p:nvPr/>
        </p:nvSpPr>
        <p:spPr bwMode="auto">
          <a:xfrm>
            <a:off x="4965700" y="3205163"/>
            <a:ext cx="7874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SzPct val="100000"/>
            </a:pPr>
            <a:r>
              <a:rPr lang="en-US" sz="1400" b="1" dirty="0">
                <a:latin typeface="Comic Sans MS" charset="0"/>
              </a:rPr>
              <a:t>RWX</a:t>
            </a:r>
            <a:endParaRPr lang="en-US" sz="1800" dirty="0">
              <a:latin typeface="Comic Sans MS" charset="0"/>
            </a:endParaRPr>
          </a:p>
        </p:txBody>
      </p:sp>
      <p:sp>
        <p:nvSpPr>
          <p:cNvPr id="87093" name="Rectangle 53"/>
          <p:cNvSpPr>
            <a:spLocks noChangeArrowheads="1"/>
          </p:cNvSpPr>
          <p:nvPr/>
        </p:nvSpPr>
        <p:spPr bwMode="auto">
          <a:xfrm>
            <a:off x="5562600" y="3205163"/>
            <a:ext cx="7874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SzPct val="100000"/>
            </a:pPr>
            <a:r>
              <a:rPr lang="en-US" sz="1400" b="1" dirty="0" smtClean="0">
                <a:latin typeface="Comic Sans MS" charset="0"/>
              </a:rPr>
              <a:t>RWX</a:t>
            </a:r>
            <a:endParaRPr lang="en-US" sz="1800" dirty="0">
              <a:latin typeface="Comic Sans MS" charset="0"/>
            </a:endParaRPr>
          </a:p>
        </p:txBody>
      </p:sp>
      <p:sp>
        <p:nvSpPr>
          <p:cNvPr id="87094" name="Rectangle 54"/>
          <p:cNvSpPr>
            <a:spLocks noChangeArrowheads="1"/>
          </p:cNvSpPr>
          <p:nvPr/>
        </p:nvSpPr>
        <p:spPr bwMode="auto">
          <a:xfrm>
            <a:off x="6121400" y="3192463"/>
            <a:ext cx="7874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SzPct val="100000"/>
            </a:pPr>
            <a:endParaRPr lang="en-US" sz="1800" dirty="0">
              <a:latin typeface="Comic Sans MS" charset="0"/>
            </a:endParaRPr>
          </a:p>
        </p:txBody>
      </p:sp>
      <p:sp>
        <p:nvSpPr>
          <p:cNvPr id="48" name="Rectangle 43"/>
          <p:cNvSpPr>
            <a:spLocks noChangeArrowheads="1"/>
          </p:cNvSpPr>
          <p:nvPr/>
        </p:nvSpPr>
        <p:spPr bwMode="auto">
          <a:xfrm rot="3365521">
            <a:off x="6152356" y="1604169"/>
            <a:ext cx="1166813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SzPct val="100000"/>
            </a:pPr>
            <a:r>
              <a:rPr lang="en-US" sz="1800" dirty="0" err="1" smtClean="0">
                <a:latin typeface="Comic Sans MS" charset="0"/>
              </a:rPr>
              <a:t>Evefile</a:t>
            </a:r>
            <a:endParaRPr lang="en-US" sz="1800" dirty="0">
              <a:latin typeface="Comic Sans MS" charset="0"/>
            </a:endParaRPr>
          </a:p>
        </p:txBody>
      </p:sp>
      <p:sp>
        <p:nvSpPr>
          <p:cNvPr id="49" name="Rectangle 46"/>
          <p:cNvSpPr>
            <a:spLocks noChangeArrowheads="1"/>
          </p:cNvSpPr>
          <p:nvPr/>
        </p:nvSpPr>
        <p:spPr bwMode="auto">
          <a:xfrm>
            <a:off x="6680200" y="2887663"/>
            <a:ext cx="5715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SzPct val="100000"/>
            </a:pPr>
            <a:r>
              <a:rPr lang="en-US" sz="1400" b="1" dirty="0" smtClean="0">
                <a:latin typeface="Comic Sans MS" charset="0"/>
              </a:rPr>
              <a:t>RW*</a:t>
            </a:r>
            <a:endParaRPr lang="en-US" sz="1800" dirty="0">
              <a:latin typeface="Comic Sans MS" charset="0"/>
            </a:endParaRPr>
          </a:p>
        </p:txBody>
      </p:sp>
      <p:sp>
        <p:nvSpPr>
          <p:cNvPr id="50" name="Rectangle 51"/>
          <p:cNvSpPr>
            <a:spLocks noChangeArrowheads="1"/>
          </p:cNvSpPr>
          <p:nvPr/>
        </p:nvSpPr>
        <p:spPr bwMode="auto">
          <a:xfrm>
            <a:off x="4546600" y="2849563"/>
            <a:ext cx="4953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SzPct val="100000"/>
            </a:pPr>
            <a:r>
              <a:rPr lang="en-US" sz="1400" b="1" dirty="0" smtClean="0">
                <a:latin typeface="Comic Sans MS" charset="0"/>
              </a:rPr>
              <a:t>RW</a:t>
            </a:r>
            <a:endParaRPr lang="en-US" sz="1800" dirty="0">
              <a:latin typeface="Comic Sans MS" charset="0"/>
            </a:endParaRPr>
          </a:p>
        </p:txBody>
      </p:sp>
      <p:sp>
        <p:nvSpPr>
          <p:cNvPr id="51" name="Rectangle 51"/>
          <p:cNvSpPr>
            <a:spLocks noChangeArrowheads="1"/>
          </p:cNvSpPr>
          <p:nvPr/>
        </p:nvSpPr>
        <p:spPr bwMode="auto">
          <a:xfrm>
            <a:off x="4521200" y="2252663"/>
            <a:ext cx="4953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SzPct val="100000"/>
            </a:pPr>
            <a:r>
              <a:rPr lang="en-US" sz="1400" b="1" dirty="0" smtClean="0">
                <a:latin typeface="Comic Sans MS" charset="0"/>
              </a:rPr>
              <a:t>RW</a:t>
            </a:r>
            <a:endParaRPr lang="en-US" sz="1800" dirty="0">
              <a:latin typeface="Comic Sans MS" charset="0"/>
            </a:endParaRPr>
          </a:p>
        </p:txBody>
      </p:sp>
      <p:sp>
        <p:nvSpPr>
          <p:cNvPr id="52" name="Rectangle 41"/>
          <p:cNvSpPr>
            <a:spLocks noChangeArrowheads="1"/>
          </p:cNvSpPr>
          <p:nvPr/>
        </p:nvSpPr>
        <p:spPr bwMode="auto">
          <a:xfrm>
            <a:off x="5067300" y="2532063"/>
            <a:ext cx="609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SzPct val="100000"/>
            </a:pPr>
            <a:r>
              <a:rPr lang="en-US" sz="1400" b="1" dirty="0" smtClean="0">
                <a:latin typeface="Comic Sans MS" charset="0"/>
              </a:rPr>
              <a:t>RW*</a:t>
            </a:r>
            <a:endParaRPr lang="en-US" sz="1800" dirty="0">
              <a:latin typeface="Comic Sans MS" charset="0"/>
            </a:endParaRPr>
          </a:p>
        </p:txBody>
      </p:sp>
      <p:sp>
        <p:nvSpPr>
          <p:cNvPr id="67" name="Rectangle 52"/>
          <p:cNvSpPr>
            <a:spLocks noChangeArrowheads="1"/>
          </p:cNvSpPr>
          <p:nvPr/>
        </p:nvSpPr>
        <p:spPr bwMode="auto">
          <a:xfrm>
            <a:off x="6108700" y="3243263"/>
            <a:ext cx="7874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SzPct val="100000"/>
            </a:pPr>
            <a:r>
              <a:rPr lang="en-US" sz="1400" b="1" dirty="0">
                <a:latin typeface="Comic Sans MS" charset="0"/>
              </a:rPr>
              <a:t>RWX</a:t>
            </a:r>
            <a:endParaRPr lang="en-US" sz="1800" dirty="0">
              <a:latin typeface="Comic Sans MS" charset="0"/>
            </a:endParaRPr>
          </a:p>
        </p:txBody>
      </p:sp>
      <p:sp>
        <p:nvSpPr>
          <p:cNvPr id="68" name="Rectangle 52"/>
          <p:cNvSpPr>
            <a:spLocks noChangeArrowheads="1"/>
          </p:cNvSpPr>
          <p:nvPr/>
        </p:nvSpPr>
        <p:spPr bwMode="auto">
          <a:xfrm>
            <a:off x="6629400" y="3230563"/>
            <a:ext cx="7874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SzPct val="100000"/>
            </a:pPr>
            <a:r>
              <a:rPr lang="en-US" sz="1400" b="1" dirty="0">
                <a:latin typeface="Comic Sans MS" charset="0"/>
              </a:rPr>
              <a:t>RWX</a:t>
            </a:r>
            <a:endParaRPr lang="en-US" sz="1800" dirty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30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6278"/>
            <a:ext cx="7772400" cy="1143000"/>
          </a:xfrm>
        </p:spPr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218" y="1361617"/>
            <a:ext cx="7879319" cy="5004590"/>
          </a:xfrm>
        </p:spPr>
        <p:txBody>
          <a:bodyPr/>
          <a:lstStyle/>
          <a:p>
            <a:r>
              <a:rPr lang="en-US" dirty="0" smtClean="0"/>
              <a:t>What is it?</a:t>
            </a:r>
          </a:p>
          <a:p>
            <a:pPr lvl="1"/>
            <a:r>
              <a:rPr lang="en-US" dirty="0" err="1" smtClean="0"/>
              <a:t>Sklansky</a:t>
            </a:r>
            <a:r>
              <a:rPr lang="en-US" dirty="0" smtClean="0"/>
              <a:t>: Privacy as refuge – a place to which one can retreat*</a:t>
            </a:r>
          </a:p>
          <a:p>
            <a:pPr lvl="2"/>
            <a:r>
              <a:rPr lang="en-US" dirty="0" smtClean="0"/>
              <a:t>“privacy should be understood as respect for a sphere of individual sovereignty partially shielded from public scrutiny and regulation”</a:t>
            </a:r>
          </a:p>
          <a:p>
            <a:pPr lvl="2"/>
            <a:r>
              <a:rPr lang="en-US" dirty="0" smtClean="0"/>
              <a:t>Protection from invasive searches</a:t>
            </a:r>
          </a:p>
          <a:p>
            <a:pPr lvl="2"/>
            <a:r>
              <a:rPr lang="en-US" dirty="0" smtClean="0"/>
              <a:t>Basis for informational privacy</a:t>
            </a:r>
          </a:p>
          <a:p>
            <a:pPr lvl="1"/>
            <a:r>
              <a:rPr lang="en-US" dirty="0" smtClean="0"/>
              <a:t>Here we address primarily informational privacy:</a:t>
            </a:r>
          </a:p>
          <a:p>
            <a:pPr lvl="2"/>
            <a:r>
              <a:rPr lang="en-US" dirty="0" smtClean="0"/>
              <a:t>Ability to understand and to a degree control the flow of personal information</a:t>
            </a:r>
          </a:p>
          <a:p>
            <a:r>
              <a:rPr lang="en-US" dirty="0" smtClean="0"/>
              <a:t>General attitude in U.S.: control govt. records systems, not private</a:t>
            </a:r>
          </a:p>
          <a:p>
            <a:r>
              <a:rPr lang="en-US" dirty="0" smtClean="0"/>
              <a:t>General attitude in E.U.: control private record systems, not govt.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400" dirty="0" smtClean="0"/>
              <a:t>* David Alan </a:t>
            </a:r>
            <a:r>
              <a:rPr lang="en-US" sz="1400" dirty="0" err="1" smtClean="0"/>
              <a:t>Sklansky</a:t>
            </a:r>
            <a:r>
              <a:rPr lang="en-US" sz="1400" dirty="0" smtClean="0"/>
              <a:t>, Too Much Information: How Not to Think About Privacy and The Fourth Amendment, 102 Cal. L. Rev. 1069 (2014).  Available at: </a:t>
            </a:r>
            <a:r>
              <a:rPr lang="en-US" sz="1400" dirty="0" smtClean="0">
                <a:hlinkClick r:id="rId2"/>
              </a:rPr>
              <a:t>http://scholarship.law.berkeley.edu/californialawreview/vol102/iss5/7</a:t>
            </a:r>
            <a:r>
              <a:rPr lang="en-US" sz="1400" dirty="0" smtClean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499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542" y="152400"/>
            <a:ext cx="7772400" cy="800100"/>
          </a:xfrm>
        </p:spPr>
        <p:txBody>
          <a:bodyPr/>
          <a:lstStyle/>
          <a:p>
            <a:r>
              <a:rPr lang="en-US" dirty="0" smtClean="0"/>
              <a:t>Brief history of government and privacy of computer-based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350" y="932972"/>
            <a:ext cx="8627073" cy="592502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Concern with creation of government databases and potential linkage of records across agencies – early 1970s</a:t>
            </a:r>
          </a:p>
          <a:p>
            <a:pPr marL="0" indent="0">
              <a:buNone/>
            </a:pPr>
            <a:r>
              <a:rPr lang="en-US" dirty="0" smtClean="0"/>
              <a:t>1973: </a:t>
            </a:r>
            <a:r>
              <a:rPr lang="en-US" u="sng" dirty="0" smtClean="0"/>
              <a:t>Fair Information Practices </a:t>
            </a:r>
            <a:r>
              <a:rPr lang="en-US" dirty="0" smtClean="0"/>
              <a:t>(FIPs) code formulated by Dept. of HEW (forerunner to HHS/HUD) advisory committee: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No </a:t>
            </a:r>
            <a:r>
              <a:rPr lang="en-US" dirty="0"/>
              <a:t>personal-data record-keeping systems </a:t>
            </a:r>
            <a:r>
              <a:rPr lang="en-US" dirty="0" smtClean="0"/>
              <a:t>whose existence </a:t>
            </a:r>
            <a:r>
              <a:rPr lang="en-US" dirty="0"/>
              <a:t>is secret</a:t>
            </a:r>
            <a:r>
              <a:rPr lang="en-US" dirty="0" smtClean="0"/>
              <a:t>.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smtClean="0"/>
              <a:t>There </a:t>
            </a:r>
            <a:r>
              <a:rPr lang="en-US" dirty="0"/>
              <a:t>must be a way for an individual to find out what information </a:t>
            </a:r>
            <a:r>
              <a:rPr lang="en-US" dirty="0" smtClean="0"/>
              <a:t>about </a:t>
            </a:r>
            <a:r>
              <a:rPr lang="en-US" dirty="0" smtClean="0"/>
              <a:t>him is </a:t>
            </a:r>
            <a:r>
              <a:rPr lang="en-US" dirty="0"/>
              <a:t>in a record and how it is used</a:t>
            </a:r>
            <a:r>
              <a:rPr lang="en-US" dirty="0" smtClean="0"/>
              <a:t>.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smtClean="0"/>
              <a:t>There </a:t>
            </a:r>
            <a:r>
              <a:rPr lang="en-US" dirty="0"/>
              <a:t>must be a way for an individual to prevent information about </a:t>
            </a:r>
            <a:r>
              <a:rPr lang="en-US" dirty="0" smtClean="0"/>
              <a:t>him obtained </a:t>
            </a:r>
            <a:r>
              <a:rPr lang="en-US" dirty="0"/>
              <a:t>for one purpose from being used or made available for other </a:t>
            </a:r>
            <a:r>
              <a:rPr lang="en-US" dirty="0" smtClean="0"/>
              <a:t>purposes without </a:t>
            </a:r>
            <a:r>
              <a:rPr lang="en-US" dirty="0"/>
              <a:t>his </a:t>
            </a:r>
            <a:r>
              <a:rPr lang="en-US" dirty="0" smtClean="0"/>
              <a:t>consent.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There </a:t>
            </a:r>
            <a:r>
              <a:rPr lang="en-US" dirty="0"/>
              <a:t>must be a way for an individual to correct or amend a record </a:t>
            </a:r>
            <a:r>
              <a:rPr lang="en-US" dirty="0" smtClean="0"/>
              <a:t>of identifiable </a:t>
            </a:r>
            <a:r>
              <a:rPr lang="en-US" dirty="0"/>
              <a:t>information about </a:t>
            </a:r>
            <a:r>
              <a:rPr lang="en-US" dirty="0" smtClean="0"/>
              <a:t>himself.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Any </a:t>
            </a:r>
            <a:r>
              <a:rPr lang="en-US" dirty="0"/>
              <a:t>organization creating, maintaining, using, or disseminating </a:t>
            </a:r>
            <a:r>
              <a:rPr lang="en-US" dirty="0" smtClean="0"/>
              <a:t>records of </a:t>
            </a:r>
            <a:r>
              <a:rPr lang="en-US" dirty="0"/>
              <a:t>identifiable personal data must assure the reliability of the data for </a:t>
            </a:r>
            <a:r>
              <a:rPr lang="en-US" dirty="0" smtClean="0"/>
              <a:t>their intended </a:t>
            </a:r>
            <a:r>
              <a:rPr lang="en-US" dirty="0"/>
              <a:t>use and must take reasonable precautions to prevent misuse of the data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Led to passage of </a:t>
            </a:r>
            <a:r>
              <a:rPr lang="en-US" u="sng" dirty="0" smtClean="0"/>
              <a:t>Privacy Act of 1974</a:t>
            </a:r>
            <a:r>
              <a:rPr lang="en-US" dirty="0" smtClean="0"/>
              <a:t>, which applied these principles to U.S. Federal </a:t>
            </a:r>
            <a:r>
              <a:rPr lang="en-US" dirty="0" smtClean="0"/>
              <a:t>agencies – governs all </a:t>
            </a:r>
            <a:r>
              <a:rPr lang="en-US" dirty="0" smtClean="0"/>
              <a:t>Federal </a:t>
            </a:r>
            <a:r>
              <a:rPr lang="en-US" dirty="0" smtClean="0"/>
              <a:t>“systems of records”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Augmented by Computer Matching &amp; Privacy Protection Act of 1988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450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565" y="175893"/>
            <a:ext cx="7772400" cy="753480"/>
          </a:xfrm>
        </p:spPr>
        <p:txBody>
          <a:bodyPr/>
          <a:lstStyle/>
          <a:p>
            <a:r>
              <a:rPr lang="en-US" dirty="0" smtClean="0"/>
              <a:t>U.S. Federal Privacy legislation: </a:t>
            </a:r>
            <a:r>
              <a:rPr lang="en-US" dirty="0" smtClean="0"/>
              <a:t>“</a:t>
            </a:r>
            <a:r>
              <a:rPr lang="en-US" dirty="0" err="1" smtClean="0"/>
              <a:t>Sectoral</a:t>
            </a:r>
            <a:r>
              <a:rPr lang="en-US" dirty="0" smtClean="0"/>
              <a:t>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612" y="865952"/>
            <a:ext cx="8736991" cy="5992048"/>
          </a:xfrm>
        </p:spPr>
        <p:txBody>
          <a:bodyPr/>
          <a:lstStyle/>
          <a:p>
            <a:r>
              <a:rPr lang="en-US" dirty="0" smtClean="0"/>
              <a:t>Business generally: Federal Trade Commission Act</a:t>
            </a:r>
          </a:p>
          <a:p>
            <a:pPr lvl="1"/>
            <a:r>
              <a:rPr lang="en-US" dirty="0" smtClean="0"/>
              <a:t>FTC has authority to regulate privacy practices under the umbrella of controlling “unfair business practices”</a:t>
            </a:r>
          </a:p>
          <a:p>
            <a:pPr lvl="1"/>
            <a:r>
              <a:rPr lang="en-US" dirty="0" smtClean="0"/>
              <a:t>FTC can issue “best practice” and other guidance; can sue</a:t>
            </a:r>
            <a:endParaRPr lang="en-US" dirty="0"/>
          </a:p>
          <a:p>
            <a:r>
              <a:rPr lang="en-US" dirty="0" smtClean="0"/>
              <a:t>Healthcare: Health Insurance Portability and Accountability Act (HIPAA)</a:t>
            </a:r>
          </a:p>
          <a:p>
            <a:pPr lvl="1"/>
            <a:r>
              <a:rPr lang="en-US" dirty="0" smtClean="0"/>
              <a:t>Defines </a:t>
            </a:r>
          </a:p>
          <a:p>
            <a:r>
              <a:rPr lang="en-US" dirty="0" smtClean="0"/>
              <a:t>Financial: Fair Credit Reporting Act, 1970</a:t>
            </a:r>
          </a:p>
          <a:p>
            <a:pPr lvl="1"/>
            <a:r>
              <a:rPr lang="en-US" dirty="0" smtClean="0"/>
              <a:t>Provides consumers access to their records held by Credit Reporting Agencies (e.g., Experian, Equifax, </a:t>
            </a:r>
            <a:r>
              <a:rPr lang="en-US" dirty="0" err="1" smtClean="0"/>
              <a:t>TransUnion</a:t>
            </a:r>
            <a:r>
              <a:rPr lang="en-US" dirty="0" smtClean="0"/>
              <a:t>) and some rights to contest/emend/remove information in the record</a:t>
            </a:r>
          </a:p>
          <a:p>
            <a:r>
              <a:rPr lang="en-US" dirty="0" smtClean="0"/>
              <a:t>Education / Children</a:t>
            </a:r>
          </a:p>
          <a:p>
            <a:pPr lvl="1"/>
            <a:r>
              <a:rPr lang="en-US" dirty="0" smtClean="0"/>
              <a:t>Family Educational Rights and Privacy Act (FERPA) 1974</a:t>
            </a:r>
          </a:p>
          <a:p>
            <a:pPr lvl="2"/>
            <a:r>
              <a:rPr lang="en-US" dirty="0" smtClean="0"/>
              <a:t>Restricts access to educational records</a:t>
            </a:r>
          </a:p>
          <a:p>
            <a:pPr lvl="1"/>
            <a:r>
              <a:rPr lang="en-US" dirty="0" smtClean="0"/>
              <a:t>Children's Online Privacy Protection Act of 1998 (COPPA)</a:t>
            </a:r>
          </a:p>
          <a:p>
            <a:pPr lvl="2"/>
            <a:r>
              <a:rPr lang="en-US" dirty="0" smtClean="0"/>
              <a:t>Limits collection of data online from children younger than 13</a:t>
            </a:r>
          </a:p>
          <a:p>
            <a:r>
              <a:rPr lang="en-US" dirty="0" smtClean="0"/>
              <a:t>Video Privacy Protection Act (1988) – restricts release of video rental records; prompted by release of Supreme Court nominee’s records.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States have privacy laws (e.g., breach notification) as well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417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404" y="315299"/>
            <a:ext cx="7772400" cy="598585"/>
          </a:xfrm>
        </p:spPr>
        <p:txBody>
          <a:bodyPr/>
          <a:lstStyle/>
          <a:p>
            <a:r>
              <a:rPr lang="en-US" dirty="0" smtClean="0"/>
              <a:t>EU Privacy Regulation: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121" y="1082805"/>
            <a:ext cx="8514347" cy="52834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Directive 95/46/EC of the European Parliament and of the Council of 24 October 1995 “Data Protection Directive”:</a:t>
            </a:r>
          </a:p>
          <a:p>
            <a:r>
              <a:rPr lang="en-US" dirty="0" smtClean="0"/>
              <a:t>Aim was to provide a common framework for regulating protection of personal data to allow free flow of data across borders within EU</a:t>
            </a:r>
          </a:p>
          <a:p>
            <a:r>
              <a:rPr lang="en-US" dirty="0" smtClean="0"/>
              <a:t>Personal data = “information that relates to an identified or identifiable natural person”</a:t>
            </a:r>
          </a:p>
          <a:p>
            <a:pPr lvl="1"/>
            <a:r>
              <a:rPr lang="en-US" dirty="0" smtClean="0"/>
              <a:t>The person is the “data subject”</a:t>
            </a:r>
          </a:p>
          <a:p>
            <a:r>
              <a:rPr lang="en-US" dirty="0" smtClean="0"/>
              <a:t>Data controller: entity that has custody of the data</a:t>
            </a:r>
          </a:p>
          <a:p>
            <a:r>
              <a:rPr lang="en-US" dirty="0" smtClean="0"/>
              <a:t>Person suffering damage from unlawful processing is entitled to receive damages from the data controller</a:t>
            </a:r>
          </a:p>
          <a:p>
            <a:r>
              <a:rPr lang="en-US" dirty="0" smtClean="0"/>
              <a:t>Export of data outside EU permitted under condition that the receiving country can provide similar level of protection</a:t>
            </a:r>
          </a:p>
          <a:p>
            <a:pPr lvl="1"/>
            <a:r>
              <a:rPr lang="en-US" dirty="0" smtClean="0"/>
              <a:t>This led to the ~2000 “safe </a:t>
            </a:r>
            <a:r>
              <a:rPr lang="en-US" dirty="0" err="1" smtClean="0"/>
              <a:t>harbour</a:t>
            </a:r>
            <a:r>
              <a:rPr lang="en-US" dirty="0" smtClean="0"/>
              <a:t>” agreement with the U.S.; US companies would “self certify” that they provided “adequate” protections</a:t>
            </a:r>
          </a:p>
          <a:p>
            <a:endParaRPr lang="en-US" dirty="0" smtClean="0"/>
          </a:p>
          <a:p>
            <a:r>
              <a:rPr lang="en-US" dirty="0" smtClean="0"/>
              <a:t>See: </a:t>
            </a:r>
            <a:r>
              <a:rPr lang="en-US" dirty="0" smtClean="0">
                <a:hlinkClick r:id="rId2"/>
              </a:rPr>
              <a:t>http://ec.europa.eu/justice/data-protection/index_en.htm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197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358" y="144913"/>
            <a:ext cx="7772400" cy="1143000"/>
          </a:xfrm>
        </p:spPr>
        <p:txBody>
          <a:bodyPr/>
          <a:lstStyle/>
          <a:p>
            <a:r>
              <a:rPr lang="en-US" dirty="0" smtClean="0"/>
              <a:t>7 Safe </a:t>
            </a:r>
            <a:r>
              <a:rPr lang="en-US" dirty="0" err="1" smtClean="0"/>
              <a:t>Harbour</a:t>
            </a:r>
            <a:r>
              <a:rPr lang="en-US" dirty="0" smtClean="0"/>
              <a:t> Principles ~2000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450" y="1144764"/>
            <a:ext cx="7708946" cy="5113016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Notice - Individuals must be informed that their data is being collected and about how it will be </a:t>
            </a:r>
            <a:r>
              <a:rPr lang="en-US" dirty="0" err="1" smtClean="0"/>
              <a:t>used.They</a:t>
            </a:r>
            <a:r>
              <a:rPr lang="en-US" dirty="0" smtClean="0"/>
              <a:t> must provide information about how individuals can contact the organization with any inquiries or complaints.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Choice - Individuals must have the option to opt out of the collection and forward transfer of the data to third parties.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Onward Transfer - Transfers of data to third parties may only occur to other organizations that follow adequate data protection principles.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Security - Reasonable efforts must be made to prevent loss of collected information.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Data Integrity - Data must be relevant and reliable for the purpose it was collected for.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Access - Individuals must be able to access information held about them, and correct or delete it if it is inaccurate.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Enforcement - There must be effective means of enforcing these rules.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416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404" y="237851"/>
            <a:ext cx="7772400" cy="459179"/>
          </a:xfrm>
        </p:spPr>
        <p:txBody>
          <a:bodyPr/>
          <a:lstStyle/>
          <a:p>
            <a:r>
              <a:rPr lang="en-US" dirty="0" smtClean="0"/>
              <a:t>Recent EU/US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219" y="1051826"/>
            <a:ext cx="7772400" cy="4114800"/>
          </a:xfrm>
        </p:spPr>
        <p:txBody>
          <a:bodyPr/>
          <a:lstStyle/>
          <a:p>
            <a:r>
              <a:rPr lang="en-US" dirty="0" smtClean="0"/>
              <a:t>Austrian privacy activist Max </a:t>
            </a:r>
            <a:r>
              <a:rPr lang="en-US" dirty="0" err="1" smtClean="0"/>
              <a:t>Schrems</a:t>
            </a:r>
            <a:r>
              <a:rPr lang="en-US" dirty="0" smtClean="0"/>
              <a:t> created a group called “Europe v Facebook” and files complaint with Irish Data Protection Commissioner against Facebook</a:t>
            </a:r>
          </a:p>
          <a:p>
            <a:r>
              <a:rPr lang="en-US" dirty="0" smtClean="0"/>
              <a:t>June 2014: Irish DPC rejects complaint, but Irish High Court </a:t>
            </a:r>
            <a:r>
              <a:rPr lang="en-US" dirty="0" err="1" smtClean="0"/>
              <a:t>granst</a:t>
            </a:r>
            <a:r>
              <a:rPr lang="en-US" dirty="0" smtClean="0"/>
              <a:t> review, but then refers to Court of Justice of the EU, saying Safe </a:t>
            </a:r>
            <a:r>
              <a:rPr lang="en-US" dirty="0" err="1" smtClean="0"/>
              <a:t>Harbour</a:t>
            </a:r>
            <a:r>
              <a:rPr lang="en-US" dirty="0" smtClean="0"/>
              <a:t> pre-empts Irish review.</a:t>
            </a:r>
          </a:p>
          <a:p>
            <a:r>
              <a:rPr lang="en-US" dirty="0" smtClean="0"/>
              <a:t>Oct 2015: CJEU rules that </a:t>
            </a:r>
          </a:p>
          <a:p>
            <a:pPr lvl="1"/>
            <a:r>
              <a:rPr lang="en-US" dirty="0" smtClean="0"/>
              <a:t>(1) Ireland still could review EU-US data transfers in spite of Safe harbor and</a:t>
            </a:r>
          </a:p>
          <a:p>
            <a:pPr lvl="1"/>
            <a:r>
              <a:rPr lang="en-US" dirty="0" smtClean="0"/>
              <a:t>(2) Safe </a:t>
            </a:r>
            <a:r>
              <a:rPr lang="en-US" dirty="0" err="1" smtClean="0"/>
              <a:t>Harbour</a:t>
            </a:r>
            <a:r>
              <a:rPr lang="en-US" dirty="0" smtClean="0"/>
              <a:t> </a:t>
            </a:r>
            <a:r>
              <a:rPr lang="en-US" dirty="0" err="1" smtClean="0"/>
              <a:t>framwork</a:t>
            </a:r>
            <a:r>
              <a:rPr lang="en-US" dirty="0" smtClean="0"/>
              <a:t> is invalid. Commercial agreements between US and EU (contracts) still possible however</a:t>
            </a:r>
          </a:p>
          <a:p>
            <a:r>
              <a:rPr lang="en-US" dirty="0" smtClean="0"/>
              <a:t>2 Feb 2016: US/EU announce tentative “Privacy Shield” agreement</a:t>
            </a:r>
          </a:p>
          <a:p>
            <a:pPr lvl="1"/>
            <a:r>
              <a:rPr lang="en-US" dirty="0" smtClean="0"/>
              <a:t>Details not yet known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358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611" y="0"/>
            <a:ext cx="7772400" cy="1143000"/>
          </a:xfrm>
        </p:spPr>
        <p:txBody>
          <a:bodyPr/>
          <a:lstStyle/>
          <a:p>
            <a:r>
              <a:rPr lang="en-US" dirty="0" smtClean="0"/>
              <a:t>EU &amp; “Right to be forgotten”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256" y="1036336"/>
            <a:ext cx="8611585" cy="5546723"/>
          </a:xfrm>
        </p:spPr>
        <p:txBody>
          <a:bodyPr/>
          <a:lstStyle/>
          <a:p>
            <a:r>
              <a:rPr lang="en-US" dirty="0" smtClean="0"/>
              <a:t>Concept discussed in Europe for some years</a:t>
            </a:r>
          </a:p>
          <a:p>
            <a:pPr lvl="1"/>
            <a:r>
              <a:rPr lang="en-US" dirty="0" smtClean="0"/>
              <a:t>“Reflects the claim of an individual to have certain data deleted to that third persons can no longer trace them”</a:t>
            </a:r>
          </a:p>
          <a:p>
            <a:pPr lvl="1"/>
            <a:r>
              <a:rPr lang="en-US" dirty="0" smtClean="0"/>
              <a:t>“The right to silence on past events in life that are no longer occurring.”</a:t>
            </a:r>
          </a:p>
          <a:p>
            <a:r>
              <a:rPr lang="en-US" dirty="0" smtClean="0"/>
              <a:t>Example: long ago criminal conviction might be expunged</a:t>
            </a:r>
          </a:p>
          <a:p>
            <a:r>
              <a:rPr lang="en-US" dirty="0" smtClean="0"/>
              <a:t>Distinct from right to privacy, which covers information not publicly known; RTBF covers public information to be (perhaps) erased</a:t>
            </a:r>
          </a:p>
          <a:p>
            <a:r>
              <a:rPr lang="en-US" dirty="0" smtClean="0"/>
              <a:t>May 2014: Google v Mario </a:t>
            </a:r>
            <a:r>
              <a:rPr lang="en-US" dirty="0" err="1" smtClean="0"/>
              <a:t>Costeja</a:t>
            </a:r>
            <a:r>
              <a:rPr lang="en-US" dirty="0" smtClean="0"/>
              <a:t> Gonzalez: requesting removal of a link to a </a:t>
            </a:r>
            <a:r>
              <a:rPr lang="en-US" dirty="0" err="1" smtClean="0"/>
              <a:t>Spansih</a:t>
            </a:r>
            <a:r>
              <a:rPr lang="en-US" dirty="0" smtClean="0"/>
              <a:t> newspaper article about auction of his foreclosed home for a debt that he had subsequently paid. </a:t>
            </a:r>
          </a:p>
          <a:p>
            <a:pPr lvl="1"/>
            <a:r>
              <a:rPr lang="en-US" dirty="0" smtClean="0"/>
              <a:t>Couldn’t get news article removed because it was lawful and accurate</a:t>
            </a:r>
          </a:p>
          <a:p>
            <a:pPr lvl="1"/>
            <a:r>
              <a:rPr lang="en-US" dirty="0" smtClean="0"/>
              <a:t>But as a search engine and not a media outlet, CJEU ruled Google must comply and remove article from its search results</a:t>
            </a:r>
          </a:p>
          <a:p>
            <a:pPr lvl="1"/>
            <a:r>
              <a:rPr lang="en-US" dirty="0" smtClean="0"/>
              <a:t>Google has implemented means for doing this, and has now responded to thousands of additional requests</a:t>
            </a:r>
          </a:p>
          <a:p>
            <a:r>
              <a:rPr lang="en-US" dirty="0" smtClean="0"/>
              <a:t>In the U.S., this right appears to conflict with first amendment (freedom of speech) and the notion of transparency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894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cs typeface="+mj-cs"/>
              </a:rPr>
              <a:t>Cybersecurity</a:t>
            </a:r>
            <a:r>
              <a:rPr lang="en-US" dirty="0">
                <a:cs typeface="+mj-cs"/>
              </a:rPr>
              <a:t> events from the past week of interest to future (or current) Presidents</a:t>
            </a:r>
            <a:r>
              <a:rPr lang="en-US" dirty="0" smtClean="0">
                <a:cs typeface="+mj-cs"/>
              </a:rPr>
              <a:t>:</a:t>
            </a:r>
            <a:endParaRPr lang="en-US" dirty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16" y="1143000"/>
            <a:ext cx="8940800" cy="5359400"/>
          </a:xfrm>
        </p:spPr>
        <p:txBody>
          <a:bodyPr/>
          <a:lstStyle/>
          <a:p>
            <a:pPr>
              <a:buFont typeface="Wingdings" charset="2"/>
              <a:buChar char="ü"/>
              <a:defRPr/>
            </a:pPr>
            <a:r>
              <a:rPr lang="en-US" sz="2000" dirty="0" smtClean="0">
                <a:cs typeface="+mn-cs"/>
              </a:rPr>
              <a:t>Apple – FBI face-off: </a:t>
            </a:r>
          </a:p>
          <a:p>
            <a:pPr lvl="1">
              <a:buFont typeface="Arial"/>
              <a:buChar char="•"/>
              <a:defRPr/>
            </a:pPr>
            <a:r>
              <a:rPr lang="en-US" sz="2000" dirty="0" smtClean="0">
                <a:cs typeface="+mn-cs"/>
              </a:rPr>
              <a:t>A moment on the technical details</a:t>
            </a:r>
          </a:p>
          <a:p>
            <a:pPr lvl="1">
              <a:buFont typeface="Arial"/>
              <a:buChar char="•"/>
              <a:defRPr/>
            </a:pPr>
            <a:r>
              <a:rPr lang="en-US" sz="2000" dirty="0" smtClean="0">
                <a:cs typeface="+mn-cs"/>
              </a:rPr>
              <a:t>Read more on Apple’s security technology:</a:t>
            </a:r>
          </a:p>
          <a:p>
            <a:pPr lvl="2">
              <a:buFont typeface="Arial"/>
              <a:buChar char="•"/>
              <a:defRPr/>
            </a:pPr>
            <a:r>
              <a:rPr lang="en-US" sz="2000" dirty="0">
                <a:cs typeface="+mn-cs"/>
                <a:hlinkClick r:id="rId2"/>
              </a:rPr>
              <a:t>https://www.apple.com/business/docs/</a:t>
            </a:r>
            <a:r>
              <a:rPr lang="en-US" sz="2000" dirty="0" smtClean="0">
                <a:cs typeface="+mn-cs"/>
                <a:hlinkClick r:id="rId2"/>
              </a:rPr>
              <a:t>iOS_Security_Guide.pdf</a:t>
            </a:r>
            <a:r>
              <a:rPr lang="en-US" sz="2000" dirty="0" smtClean="0">
                <a:cs typeface="+mn-cs"/>
              </a:rPr>
              <a:t> </a:t>
            </a:r>
          </a:p>
          <a:p>
            <a:pPr lvl="2">
              <a:buFont typeface="Arial"/>
              <a:buChar char="•"/>
              <a:defRPr/>
            </a:pPr>
            <a:r>
              <a:rPr lang="en-US" sz="2000" dirty="0" smtClean="0">
                <a:cs typeface="+mn-cs"/>
              </a:rPr>
              <a:t>Some parallel information for </a:t>
            </a:r>
            <a:r>
              <a:rPr lang="en-US" sz="2000" dirty="0" err="1" smtClean="0">
                <a:cs typeface="+mn-cs"/>
              </a:rPr>
              <a:t>Android</a:t>
            </a:r>
            <a:r>
              <a:rPr lang="en-US" sz="2000" dirty="0" err="1" smtClean="0">
                <a:cs typeface="+mn-cs"/>
                <a:hlinkClick r:id="rId3"/>
              </a:rPr>
              <a:t>https</a:t>
            </a:r>
            <a:r>
              <a:rPr lang="en-US" sz="2000" dirty="0">
                <a:cs typeface="+mn-cs"/>
                <a:hlinkClick r:id="rId3"/>
              </a:rPr>
              <a:t>://source.android.com/security</a:t>
            </a:r>
            <a:r>
              <a:rPr lang="en-US" sz="2000" dirty="0" smtClean="0">
                <a:cs typeface="+mn-cs"/>
                <a:hlinkClick r:id="rId3"/>
              </a:rPr>
              <a:t>/</a:t>
            </a:r>
            <a:r>
              <a:rPr lang="en-US" sz="2000" dirty="0" smtClean="0">
                <a:cs typeface="+mn-cs"/>
              </a:rPr>
              <a:t> </a:t>
            </a:r>
            <a:endParaRPr lang="en-US" sz="2000" dirty="0" smtClean="0">
              <a:cs typeface="+mn-cs"/>
            </a:endParaRPr>
          </a:p>
          <a:p>
            <a:pPr>
              <a:buFont typeface="Wingdings" charset="2"/>
              <a:buChar char="ü"/>
              <a:defRPr/>
            </a:pPr>
            <a:r>
              <a:rPr lang="en-US" sz="2000" dirty="0" smtClean="0">
                <a:cs typeface="+mn-cs"/>
              </a:rPr>
              <a:t>Hospital pays ransom of 40 BTC = $17,000</a:t>
            </a:r>
          </a:p>
          <a:p>
            <a:pPr>
              <a:buFont typeface="Wingdings" charset="2"/>
              <a:buChar char="ü"/>
              <a:defRPr/>
            </a:pPr>
            <a:r>
              <a:rPr lang="en-US" sz="2000" dirty="0" smtClean="0">
                <a:cs typeface="+mn-cs"/>
              </a:rPr>
              <a:t>Are regular (e.g. GSM) cellphone calls encrypted?</a:t>
            </a:r>
          </a:p>
          <a:p>
            <a:pPr lvl="1">
              <a:buFont typeface="Arial"/>
              <a:buChar char="•"/>
              <a:defRPr/>
            </a:pPr>
            <a:r>
              <a:rPr lang="en-US" dirty="0" smtClean="0">
                <a:cs typeface="+mn-cs"/>
              </a:rPr>
              <a:t>Yes, over the air, but not after they get into the wired network</a:t>
            </a:r>
          </a:p>
          <a:p>
            <a:pPr lvl="1">
              <a:buFont typeface="Arial"/>
              <a:buChar char="•"/>
              <a:defRPr/>
            </a:pPr>
            <a:r>
              <a:rPr lang="en-US" dirty="0" smtClean="0">
                <a:cs typeface="+mn-cs"/>
              </a:rPr>
              <a:t>And the over-the-</a:t>
            </a:r>
            <a:r>
              <a:rPr lang="en-US" dirty="0" err="1" smtClean="0">
                <a:cs typeface="+mn-cs"/>
              </a:rPr>
              <a:t>airencryption</a:t>
            </a:r>
            <a:r>
              <a:rPr lang="en-US" dirty="0" smtClean="0">
                <a:cs typeface="+mn-cs"/>
              </a:rPr>
              <a:t> is generally not too strong</a:t>
            </a:r>
          </a:p>
          <a:p>
            <a:pPr>
              <a:buFont typeface="Wingdings" charset="2"/>
              <a:buChar char="ü"/>
              <a:defRPr/>
            </a:pPr>
            <a:r>
              <a:rPr lang="en-US" dirty="0" smtClean="0">
                <a:cs typeface="+mn-cs"/>
              </a:rPr>
              <a:t>What about Skype calls?</a:t>
            </a:r>
          </a:p>
          <a:p>
            <a:pPr>
              <a:buFont typeface="Wingdings" charset="2"/>
              <a:buChar char="ü"/>
              <a:defRPr/>
            </a:pPr>
            <a:r>
              <a:rPr lang="en-US" dirty="0" smtClean="0">
                <a:cs typeface="+mn-cs"/>
              </a:rPr>
              <a:t>WH appoints chair, vice-chair of Commission on Enhancing National </a:t>
            </a:r>
            <a:r>
              <a:rPr lang="en-US" dirty="0" err="1" smtClean="0">
                <a:cs typeface="+mn-cs"/>
              </a:rPr>
              <a:t>Cybersecurity</a:t>
            </a:r>
            <a:r>
              <a:rPr lang="en-US" dirty="0" smtClean="0">
                <a:cs typeface="+mn-cs"/>
              </a:rPr>
              <a:t> </a:t>
            </a:r>
            <a:endParaRPr lang="en-US" sz="2000" dirty="0" smtClean="0">
              <a:cs typeface="+mn-cs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7578725" y="-487363"/>
            <a:ext cx="3175" cy="476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962" y="0"/>
            <a:ext cx="7772400" cy="1143000"/>
          </a:xfrm>
        </p:spPr>
        <p:txBody>
          <a:bodyPr/>
          <a:lstStyle/>
          <a:p>
            <a:r>
              <a:rPr lang="en-US" dirty="0" smtClean="0"/>
              <a:t>The Frosting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243" y="1222213"/>
            <a:ext cx="7817364" cy="4385006"/>
          </a:xfrm>
        </p:spPr>
        <p:txBody>
          <a:bodyPr/>
          <a:lstStyle/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The frosting:</a:t>
            </a:r>
          </a:p>
          <a:p>
            <a:r>
              <a:rPr lang="en-US" sz="2000" dirty="0" smtClean="0"/>
              <a:t>How Mary Queen of Scots lost her head because of bad crypto and a Man in the Middle Attack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790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7000"/>
            <a:ext cx="8356600" cy="876300"/>
          </a:xfrm>
        </p:spPr>
        <p:txBody>
          <a:bodyPr/>
          <a:lstStyle/>
          <a:p>
            <a:r>
              <a:rPr lang="en-US" dirty="0" smtClean="0"/>
              <a:t>What’s a “Man in the Middle” attack, or How Mary Queen of Scots lost her head in 1587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46200" y="1079500"/>
            <a:ext cx="2159000" cy="21082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235200" y="3552880"/>
            <a:ext cx="1092200" cy="1628719"/>
            <a:chOff x="3848100" y="2879780"/>
            <a:chExt cx="1092200" cy="162871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8100" y="2879780"/>
              <a:ext cx="1092200" cy="162871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952271" y="3657600"/>
              <a:ext cx="924529" cy="42356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InflateBottom">
                <a:avLst/>
              </a:prstTxWarp>
              <a:spAutoFit/>
            </a:bodyPr>
            <a:lstStyle/>
            <a:p>
              <a:pPr algn="ctr"/>
              <a:r>
                <a:rPr lang="en-US" sz="5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</a:rPr>
                <a:t>Beer</a:t>
              </a:r>
              <a:endPara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endParaRPr>
            </a:p>
          </p:txBody>
        </p:sp>
      </p:grpSp>
      <p:pic>
        <p:nvPicPr>
          <p:cNvPr id="10" name="Picture 9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01" y="3075215"/>
            <a:ext cx="508000" cy="3156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401" y="4548415"/>
            <a:ext cx="508000" cy="3156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901" y="3621315"/>
            <a:ext cx="508000" cy="315686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 bwMode="auto">
          <a:xfrm>
            <a:off x="1206500" y="3416300"/>
            <a:ext cx="990600" cy="4572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3378200" y="4673600"/>
            <a:ext cx="800100" cy="787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3568700" y="2006600"/>
            <a:ext cx="2819400" cy="2006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4826000" y="4775200"/>
            <a:ext cx="482600" cy="4445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5" name="Group 44"/>
          <p:cNvGrpSpPr/>
          <p:nvPr/>
        </p:nvGrpSpPr>
        <p:grpSpPr>
          <a:xfrm>
            <a:off x="6032501" y="3543300"/>
            <a:ext cx="792220" cy="558801"/>
            <a:chOff x="5626101" y="3175000"/>
            <a:chExt cx="792220" cy="55880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26101" y="3418115"/>
              <a:ext cx="508000" cy="315686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6070600" y="3175000"/>
              <a:ext cx="347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*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8900" y="1282700"/>
            <a:ext cx="1409700" cy="1693565"/>
            <a:chOff x="88900" y="1282700"/>
            <a:chExt cx="1409700" cy="169356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5900" y="1282700"/>
              <a:ext cx="968587" cy="132080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88900" y="2514600"/>
              <a:ext cx="1409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Mary S.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118100" y="4806372"/>
            <a:ext cx="2019300" cy="1802093"/>
            <a:chOff x="5118100" y="4806372"/>
            <a:chExt cx="2019300" cy="180209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24500" y="4806372"/>
              <a:ext cx="1092200" cy="1340427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5118100" y="6146800"/>
              <a:ext cx="2019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Francis W.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124700" y="4796946"/>
            <a:ext cx="2019300" cy="1773419"/>
            <a:chOff x="7124700" y="4796946"/>
            <a:chExt cx="2019300" cy="177341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91400" y="4796946"/>
              <a:ext cx="1181100" cy="1375253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124700" y="6108700"/>
              <a:ext cx="2019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Elizabeth T.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223000" y="1396614"/>
            <a:ext cx="2019300" cy="1833651"/>
            <a:chOff x="6223000" y="1396614"/>
            <a:chExt cx="2019300" cy="183365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65900" y="1396614"/>
              <a:ext cx="863600" cy="1308485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223000" y="2768600"/>
              <a:ext cx="2019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Anthony B.</a:t>
              </a:r>
              <a:endParaRPr lang="en-US" dirty="0">
                <a:latin typeface="+mj-lt"/>
              </a:endParaRPr>
            </a:p>
          </p:txBody>
        </p:sp>
      </p:grpSp>
      <p:cxnSp>
        <p:nvCxnSpPr>
          <p:cNvPr id="36" name="Straight Arrow Connector 35"/>
          <p:cNvCxnSpPr/>
          <p:nvPr/>
        </p:nvCxnSpPr>
        <p:spPr bwMode="auto">
          <a:xfrm flipV="1">
            <a:off x="6083300" y="4216400"/>
            <a:ext cx="127000" cy="533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6654800" y="5346700"/>
            <a:ext cx="762000" cy="508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ysDash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/>
          <p:nvPr/>
        </p:nvCxnSpPr>
        <p:spPr bwMode="auto">
          <a:xfrm flipV="1">
            <a:off x="6426200" y="3162300"/>
            <a:ext cx="482600" cy="4445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/>
          <p:nvPr/>
        </p:nvCxnSpPr>
        <p:spPr bwMode="auto">
          <a:xfrm flipV="1">
            <a:off x="3644900" y="2260600"/>
            <a:ext cx="2819400" cy="2006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939800" y="3619500"/>
            <a:ext cx="990600" cy="4572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77" name="Group 76"/>
          <p:cNvGrpSpPr/>
          <p:nvPr/>
        </p:nvGrpSpPr>
        <p:grpSpPr>
          <a:xfrm>
            <a:off x="1905000" y="5167884"/>
            <a:ext cx="1574800" cy="1055116"/>
            <a:chOff x="1905000" y="5167884"/>
            <a:chExt cx="1574800" cy="1055116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1905000" y="5167884"/>
              <a:ext cx="1574800" cy="1055116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28900" y="5366870"/>
              <a:ext cx="660400" cy="602129"/>
            </a:xfrm>
            <a:prstGeom prst="rect">
              <a:avLst/>
            </a:prstGeom>
          </p:spPr>
        </p:pic>
      </p:grpSp>
      <p:cxnSp>
        <p:nvCxnSpPr>
          <p:cNvPr id="63" name="Curved Connector 62"/>
          <p:cNvCxnSpPr/>
          <p:nvPr/>
        </p:nvCxnSpPr>
        <p:spPr bwMode="auto">
          <a:xfrm rot="10800000">
            <a:off x="3594100" y="5765800"/>
            <a:ext cx="1790700" cy="254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8" name="Straight Arrow Connector 77"/>
          <p:cNvCxnSpPr/>
          <p:nvPr/>
        </p:nvCxnSpPr>
        <p:spPr bwMode="auto">
          <a:xfrm flipV="1">
            <a:off x="7035800" y="3225800"/>
            <a:ext cx="444500" cy="6985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6540500" y="4279900"/>
            <a:ext cx="342900" cy="5207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86" name="Group 85"/>
          <p:cNvGrpSpPr/>
          <p:nvPr/>
        </p:nvGrpSpPr>
        <p:grpSpPr>
          <a:xfrm>
            <a:off x="6807201" y="3644901"/>
            <a:ext cx="787400" cy="596900"/>
            <a:chOff x="6807201" y="3644901"/>
            <a:chExt cx="787400" cy="596900"/>
          </a:xfrm>
        </p:grpSpPr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7201" y="3926115"/>
              <a:ext cx="508000" cy="315686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7327901" y="3644901"/>
              <a:ext cx="266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+</a:t>
              </a:r>
              <a:endParaRPr lang="en-US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3058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127000"/>
            <a:ext cx="8102600" cy="1206500"/>
          </a:xfrm>
        </p:spPr>
        <p:txBody>
          <a:bodyPr/>
          <a:lstStyle/>
          <a:p>
            <a:r>
              <a:rPr lang="en-US" dirty="0" smtClean="0"/>
              <a:t>Cipher used by Mary Queen of Scots and Anthony Babington</a:t>
            </a:r>
            <a:endParaRPr lang="en-US" dirty="0"/>
          </a:p>
        </p:txBody>
      </p:sp>
      <p:pic>
        <p:nvPicPr>
          <p:cNvPr id="12" name="Picture 11" descr="Screen Shot 2015-03-16 at 12.40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174750"/>
            <a:ext cx="8356898" cy="4718050"/>
          </a:xfrm>
          <a:prstGeom prst="rect">
            <a:avLst/>
          </a:prstGeom>
        </p:spPr>
      </p:pic>
      <p:sp>
        <p:nvSpPr>
          <p:cNvPr id="14" name="Action Button: Back or Previous 13">
            <a:hlinkClick r:id="" action="ppaction://hlinkshowjump?jump=lastslideviewed" highlightClick="1"/>
          </p:cNvPr>
          <p:cNvSpPr/>
          <p:nvPr/>
        </p:nvSpPr>
        <p:spPr bwMode="auto">
          <a:xfrm>
            <a:off x="7683500" y="5994400"/>
            <a:ext cx="660400" cy="546100"/>
          </a:xfrm>
          <a:prstGeom prst="actionButtonBackPrevious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84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589" y="222361"/>
            <a:ext cx="7772400" cy="1143000"/>
          </a:xfrm>
        </p:spPr>
        <p:txBody>
          <a:bodyPr/>
          <a:lstStyle/>
          <a:p>
            <a:r>
              <a:rPr lang="en-US" dirty="0" smtClean="0"/>
              <a:t>Readings and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915" y="1191232"/>
            <a:ext cx="8374950" cy="4849693"/>
          </a:xfrm>
        </p:spPr>
        <p:txBody>
          <a:bodyPr/>
          <a:lstStyle/>
          <a:p>
            <a:r>
              <a:rPr lang="en-US" dirty="0" smtClean="0"/>
              <a:t>For this week, you read:  </a:t>
            </a:r>
          </a:p>
          <a:p>
            <a:pPr lvl="1"/>
            <a:r>
              <a:rPr lang="en-US" dirty="0" smtClean="0"/>
              <a:t>How the web works (D is for Digital Chapter 10) and some attacks</a:t>
            </a:r>
          </a:p>
          <a:p>
            <a:pPr lvl="1"/>
            <a:r>
              <a:rPr lang="en-US" dirty="0" smtClean="0"/>
              <a:t>Exercises to show something about how cryptography is used in the WWW</a:t>
            </a:r>
          </a:p>
          <a:p>
            <a:r>
              <a:rPr lang="en-US" dirty="0" smtClean="0"/>
              <a:t>Any Questions?</a:t>
            </a:r>
          </a:p>
          <a:p>
            <a:r>
              <a:rPr lang="en-US" dirty="0" smtClean="0"/>
              <a:t>For next week: </a:t>
            </a:r>
          </a:p>
          <a:p>
            <a:pPr lvl="1"/>
            <a:r>
              <a:rPr lang="en-US" dirty="0" smtClean="0"/>
              <a:t>Reading about </a:t>
            </a:r>
          </a:p>
          <a:p>
            <a:pPr lvl="2"/>
            <a:r>
              <a:rPr lang="en-US" dirty="0" smtClean="0"/>
              <a:t>What’s inside a computer (D is for Digital, Chap 1)</a:t>
            </a:r>
          </a:p>
          <a:p>
            <a:pPr lvl="2"/>
            <a:r>
              <a:rPr lang="en-US" dirty="0" smtClean="0"/>
              <a:t>Security engineering overview (Anderson Chapter 1)</a:t>
            </a:r>
            <a:endParaRPr lang="en-US" dirty="0"/>
          </a:p>
          <a:p>
            <a:r>
              <a:rPr lang="en-US" dirty="0" smtClean="0"/>
              <a:t>Today: </a:t>
            </a:r>
          </a:p>
          <a:p>
            <a:pPr lvl="1"/>
            <a:r>
              <a:rPr lang="en-US" dirty="0" smtClean="0"/>
              <a:t>Quick review</a:t>
            </a:r>
          </a:p>
          <a:p>
            <a:pPr lvl="1"/>
            <a:r>
              <a:rPr lang="en-US" dirty="0" err="1" smtClean="0"/>
              <a:t>Cybersecurity</a:t>
            </a:r>
            <a:r>
              <a:rPr lang="en-US" dirty="0" smtClean="0"/>
              <a:t> basics</a:t>
            </a:r>
          </a:p>
          <a:p>
            <a:pPr lvl="1"/>
            <a:r>
              <a:rPr lang="en-US" dirty="0" smtClean="0"/>
              <a:t>Privacy policy basics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715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289" y="943399"/>
            <a:ext cx="7724434" cy="542280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>
                <a:cs typeface="+mn-cs"/>
              </a:rPr>
              <a:t>Technology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Digital </a:t>
            </a:r>
            <a:r>
              <a:rPr lang="en-US" dirty="0" err="1" smtClean="0">
                <a:cs typeface="+mn-cs"/>
              </a:rPr>
              <a:t>vs</a:t>
            </a:r>
            <a:r>
              <a:rPr lang="en-US" dirty="0" smtClean="0">
                <a:cs typeface="+mn-cs"/>
              </a:rPr>
              <a:t> analog, and why digital?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Digital Data representation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Telephony: Circuit switching to Packet Switching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Cryptography fundamentals and application: 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True Random </a:t>
            </a:r>
            <a:r>
              <a:rPr lang="en-US" dirty="0" err="1" smtClean="0">
                <a:cs typeface="+mn-cs"/>
              </a:rPr>
              <a:t>vs</a:t>
            </a:r>
            <a:r>
              <a:rPr lang="en-US" dirty="0" smtClean="0">
                <a:cs typeface="+mn-cs"/>
              </a:rPr>
              <a:t> pseudorandom numbers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Symmetric </a:t>
            </a:r>
            <a:r>
              <a:rPr lang="en-US" dirty="0" err="1" smtClean="0">
                <a:cs typeface="+mn-cs"/>
              </a:rPr>
              <a:t>vs</a:t>
            </a:r>
            <a:r>
              <a:rPr lang="en-US" dirty="0" smtClean="0">
                <a:cs typeface="+mn-cs"/>
              </a:rPr>
              <a:t> Asymmetric crypto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Cryptography in the World Wide Web</a:t>
            </a:r>
          </a:p>
          <a:p>
            <a:pPr marL="0" indent="0">
              <a:buNone/>
              <a:defRPr/>
            </a:pPr>
            <a:r>
              <a:rPr lang="en-US" dirty="0" smtClean="0">
                <a:cs typeface="+mn-cs"/>
              </a:rPr>
              <a:t>Policy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Legal background on search and seizure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Writs of Assistance, Fourth amendment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Wiretapping decisions and legislation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Katz v. U.S., Smith v. Maryland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ECPA,  CALEA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Foreign intelligence legislation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FISA, PATRIOT Act, FISAAA, USA FREEDOM Act</a:t>
            </a:r>
          </a:p>
          <a:p>
            <a:pPr lvl="1"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7557" y="264637"/>
            <a:ext cx="2741484" cy="618268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sz="2400" u="sng" dirty="0" smtClean="0">
                <a:cs typeface="+mj-cs"/>
              </a:rPr>
              <a:t>Quick review</a:t>
            </a:r>
            <a:endParaRPr lang="en-US" dirty="0"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669" y="5927508"/>
            <a:ext cx="5030381" cy="596900"/>
          </a:xfrm>
        </p:spPr>
        <p:txBody>
          <a:bodyPr/>
          <a:lstStyle/>
          <a:p>
            <a:r>
              <a:rPr lang="en-US" dirty="0" smtClean="0"/>
              <a:t>Where could malware hide?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707181" y="1019948"/>
            <a:ext cx="2099734" cy="1557867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charset="0"/>
              </a:rPr>
              <a:t>Central Processing Unit (CPU)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ＭＳ Ｐゴシック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143111" y="3255150"/>
            <a:ext cx="2167466" cy="1676401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charset="0"/>
              </a:rPr>
              <a:t>Primary Memory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charset="0"/>
              </a:rPr>
              <a:t>(RAM =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charset="0"/>
              </a:rPr>
              <a:t>Random Access Memory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charset="0"/>
              </a:rPr>
              <a:t>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576139" y="3238216"/>
            <a:ext cx="1981201" cy="164253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Secondary Memory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j-lt"/>
              </a:rPr>
              <a:t>(</a:t>
            </a:r>
            <a:r>
              <a:rPr lang="en-US" sz="2000" dirty="0" smtClean="0">
                <a:latin typeface="+mj-lt"/>
              </a:rPr>
              <a:t>disk / solid state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charset="0"/>
              </a:rPr>
              <a:t>)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789450" y="3289015"/>
            <a:ext cx="1981201" cy="72813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j-lt"/>
              </a:rPr>
              <a:t>CD / DVD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017340" y="986080"/>
            <a:ext cx="2501900" cy="1672169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+mj-lt"/>
              </a:rPr>
              <a:t>User input device(s): </a:t>
            </a:r>
          </a:p>
          <a:p>
            <a:pPr algn="ctr"/>
            <a:r>
              <a:rPr lang="en-US" sz="1800" dirty="0" smtClean="0">
                <a:latin typeface="+mj-lt"/>
              </a:rPr>
              <a:t>mouse / </a:t>
            </a:r>
            <a:r>
              <a:rPr lang="en-US" sz="1800" dirty="0">
                <a:latin typeface="+mj-lt"/>
              </a:rPr>
              <a:t>keyboard / </a:t>
            </a:r>
            <a:r>
              <a:rPr lang="en-US" sz="1800" dirty="0" smtClean="0">
                <a:latin typeface="+mj-lt"/>
              </a:rPr>
              <a:t>touch(pad/screen) / microphone / camera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702723" y="1121550"/>
            <a:ext cx="1617129" cy="13885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j-lt"/>
              </a:rPr>
              <a:t>User Display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charset="0"/>
              </a:rPr>
              <a:t>(screen / printer)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ＭＳ Ｐゴシック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7511903" y="1578751"/>
            <a:ext cx="1475468" cy="91440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j-lt"/>
              </a:rPr>
              <a:t>Other devices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ＭＳ Ｐゴシック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flipV="1">
            <a:off x="300567" y="2899550"/>
            <a:ext cx="8619066" cy="6773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>
            <a:stCxn id="19" idx="2"/>
          </p:cNvCxnSpPr>
          <p:nvPr/>
        </p:nvCxnSpPr>
        <p:spPr bwMode="auto">
          <a:xfrm>
            <a:off x="1757048" y="2577815"/>
            <a:ext cx="16932" cy="3894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>
            <a:endCxn id="20" idx="0"/>
          </p:cNvCxnSpPr>
          <p:nvPr/>
        </p:nvCxnSpPr>
        <p:spPr bwMode="auto">
          <a:xfrm>
            <a:off x="2214144" y="2950350"/>
            <a:ext cx="12700" cy="304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>
            <a:endCxn id="21" idx="0"/>
          </p:cNvCxnSpPr>
          <p:nvPr/>
        </p:nvCxnSpPr>
        <p:spPr bwMode="auto">
          <a:xfrm>
            <a:off x="4566740" y="2924950"/>
            <a:ext cx="0" cy="3132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endCxn id="22" idx="0"/>
          </p:cNvCxnSpPr>
          <p:nvPr/>
        </p:nvCxnSpPr>
        <p:spPr bwMode="auto">
          <a:xfrm>
            <a:off x="6771580" y="2912250"/>
            <a:ext cx="8471" cy="3767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>
            <a:stCxn id="23" idx="2"/>
          </p:cNvCxnSpPr>
          <p:nvPr/>
        </p:nvCxnSpPr>
        <p:spPr bwMode="auto">
          <a:xfrm flipH="1">
            <a:off x="4253474" y="2658249"/>
            <a:ext cx="14816" cy="29210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 flipH="1">
            <a:off x="6464719" y="2518549"/>
            <a:ext cx="5" cy="3894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>
            <a:stCxn id="25" idx="2"/>
          </p:cNvCxnSpPr>
          <p:nvPr/>
        </p:nvCxnSpPr>
        <p:spPr bwMode="auto">
          <a:xfrm flipH="1">
            <a:off x="8056033" y="2493153"/>
            <a:ext cx="193604" cy="40639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7554016" y="4357404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Bus (i.e., a wire)</a:t>
            </a:r>
            <a:endParaRPr lang="en-US" dirty="0">
              <a:latin typeface="+mn-lt"/>
            </a:endParaRPr>
          </a:p>
        </p:txBody>
      </p:sp>
      <p:cxnSp>
        <p:nvCxnSpPr>
          <p:cNvPr id="35" name="Straight Arrow Connector 34"/>
          <p:cNvCxnSpPr>
            <a:stCxn id="34" idx="0"/>
          </p:cNvCxnSpPr>
          <p:nvPr/>
        </p:nvCxnSpPr>
        <p:spPr bwMode="auto">
          <a:xfrm flipH="1" flipV="1">
            <a:off x="8237689" y="2950354"/>
            <a:ext cx="40227" cy="140705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7" name="Title 1"/>
          <p:cNvSpPr txBox="1">
            <a:spLocks/>
          </p:cNvSpPr>
          <p:nvPr/>
        </p:nvSpPr>
        <p:spPr bwMode="auto">
          <a:xfrm>
            <a:off x="216839" y="154896"/>
            <a:ext cx="8750980" cy="79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 smtClean="0"/>
              <a:t>What Does a Computer Look Like (simplified)?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530975" y="2962558"/>
            <a:ext cx="11121" cy="21180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1" name="Rectangle 40"/>
          <p:cNvSpPr/>
          <p:nvPr/>
        </p:nvSpPr>
        <p:spPr bwMode="auto">
          <a:xfrm>
            <a:off x="209066" y="5091221"/>
            <a:ext cx="2099734" cy="1557867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charset="0"/>
              </a:rPr>
              <a:t>Crypto-graphic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j-lt"/>
              </a:rPr>
              <a:t>Co-Processor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charset="0"/>
              </a:rPr>
              <a:t>(TPM or other)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508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67" y="135469"/>
            <a:ext cx="7700433" cy="880532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is </a:t>
            </a:r>
            <a:r>
              <a:rPr lang="en-US" dirty="0" err="1" smtClean="0"/>
              <a:t>cybersecurity</a:t>
            </a:r>
            <a:r>
              <a:rPr lang="en-US" dirty="0" smtClean="0"/>
              <a:t>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198" y="1024465"/>
            <a:ext cx="8492069" cy="548640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It’s about assuring computer-based systems will behave reasonably even in the face of malicious attacks</a:t>
            </a:r>
          </a:p>
          <a:p>
            <a:r>
              <a:rPr lang="en-US" sz="2000" dirty="0" smtClean="0"/>
              <a:t>What </a:t>
            </a:r>
            <a:r>
              <a:rPr lang="en-US" sz="2000" dirty="0"/>
              <a:t>are we trying to protect? </a:t>
            </a:r>
          </a:p>
          <a:p>
            <a:pPr lvl="1"/>
            <a:r>
              <a:rPr lang="en-US" sz="2000" dirty="0" smtClean="0"/>
              <a:t>Data: bits at rest or in transit</a:t>
            </a:r>
            <a:endParaRPr lang="en-US" sz="2000" dirty="0"/>
          </a:p>
          <a:p>
            <a:pPr lvl="1"/>
            <a:r>
              <a:rPr lang="en-US" sz="2000" dirty="0" smtClean="0"/>
              <a:t>System </a:t>
            </a:r>
            <a:r>
              <a:rPr lang="en-US" sz="2000" dirty="0"/>
              <a:t>control </a:t>
            </a:r>
            <a:endParaRPr lang="en-US" sz="2000" dirty="0" smtClean="0"/>
          </a:p>
          <a:p>
            <a:r>
              <a:rPr lang="en-US" sz="2000" dirty="0" smtClean="0"/>
              <a:t>What </a:t>
            </a:r>
            <a:r>
              <a:rPr lang="en-US" sz="2000" dirty="0"/>
              <a:t>properties do we want to assure?</a:t>
            </a:r>
          </a:p>
          <a:p>
            <a:pPr lvl="1"/>
            <a:r>
              <a:rPr lang="en-US" sz="2000" dirty="0"/>
              <a:t>Security is a </a:t>
            </a:r>
            <a:r>
              <a:rPr lang="en-US" sz="2000" u="sng" dirty="0"/>
              <a:t>system</a:t>
            </a:r>
            <a:r>
              <a:rPr lang="en-US" sz="2000" dirty="0"/>
              <a:t> property</a:t>
            </a:r>
          </a:p>
          <a:p>
            <a:pPr lvl="1"/>
            <a:r>
              <a:rPr lang="en-US" sz="2000" dirty="0" smtClean="0"/>
              <a:t>CIA = Confidentiality, Integrity, Availability</a:t>
            </a:r>
          </a:p>
          <a:p>
            <a:r>
              <a:rPr lang="en-US" sz="2000" dirty="0" smtClean="0"/>
              <a:t>What kinds of threats should be considered?</a:t>
            </a:r>
          </a:p>
          <a:p>
            <a:r>
              <a:rPr lang="en-US" sz="2000" dirty="0" smtClean="0"/>
              <a:t>Systems view of security</a:t>
            </a:r>
          </a:p>
          <a:p>
            <a:pPr lvl="1"/>
            <a:r>
              <a:rPr lang="en-US" sz="2000" dirty="0" smtClean="0"/>
              <a:t>Security Policies, </a:t>
            </a:r>
          </a:p>
          <a:p>
            <a:pPr lvl="1"/>
            <a:r>
              <a:rPr lang="en-US" sz="2000" dirty="0" smtClean="0"/>
              <a:t>Security Mechanisms</a:t>
            </a:r>
          </a:p>
          <a:p>
            <a:pPr lvl="1"/>
            <a:r>
              <a:rPr lang="en-US" sz="2000" dirty="0" smtClean="0"/>
              <a:t>Security Assurance</a:t>
            </a:r>
          </a:p>
          <a:p>
            <a:pPr lvl="1"/>
            <a:r>
              <a:rPr lang="en-US" sz="2000" dirty="0" smtClean="0"/>
              <a:t> Incentives</a:t>
            </a:r>
          </a:p>
          <a:p>
            <a:pPr marL="0" indent="0">
              <a:buNone/>
            </a:pPr>
            <a:r>
              <a:rPr lang="en-US" sz="2000" dirty="0" err="1"/>
              <a:t>Cybersecurity</a:t>
            </a:r>
            <a:r>
              <a:rPr lang="en-US" sz="2000" dirty="0"/>
              <a:t>, Secrecy, Confidentiality, and Privacy</a:t>
            </a:r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409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20134"/>
            <a:ext cx="7772400" cy="795867"/>
          </a:xfrm>
        </p:spPr>
        <p:txBody>
          <a:bodyPr/>
          <a:lstStyle/>
          <a:p>
            <a:r>
              <a:rPr lang="en-US" dirty="0" smtClean="0"/>
              <a:t>What properties do we want to assure?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599" y="880530"/>
            <a:ext cx="7747001" cy="5621869"/>
          </a:xfrm>
        </p:spPr>
        <p:txBody>
          <a:bodyPr/>
          <a:lstStyle/>
          <a:p>
            <a:r>
              <a:rPr lang="en-US" sz="2000" dirty="0" smtClean="0"/>
              <a:t>Security as a </a:t>
            </a:r>
            <a:r>
              <a:rPr lang="en-US" sz="2000" u="sng" dirty="0" smtClean="0"/>
              <a:t>system</a:t>
            </a:r>
            <a:r>
              <a:rPr lang="en-US" sz="2000" dirty="0" smtClean="0"/>
              <a:t> property</a:t>
            </a:r>
          </a:p>
          <a:p>
            <a:r>
              <a:rPr lang="en-US" sz="2000" dirty="0" smtClean="0"/>
              <a:t>The importance of having a security policy:</a:t>
            </a:r>
          </a:p>
          <a:p>
            <a:pPr lvl="1"/>
            <a:r>
              <a:rPr lang="en-US" sz="2000" dirty="0" smtClean="0"/>
              <a:t>“Without a security policy, there can be no security violations, only surprises” </a:t>
            </a:r>
          </a:p>
          <a:p>
            <a:r>
              <a:rPr lang="en-US" sz="2000" dirty="0" smtClean="0"/>
              <a:t>Policy needs to specify what’s allowed and what isn’t </a:t>
            </a:r>
          </a:p>
          <a:p>
            <a:pPr lvl="1"/>
            <a:r>
              <a:rPr lang="en-US" sz="2000" dirty="0" smtClean="0"/>
              <a:t>This can get complex!</a:t>
            </a:r>
            <a:endParaRPr lang="en-US" sz="2000" dirty="0"/>
          </a:p>
          <a:p>
            <a:r>
              <a:rPr lang="en-US" sz="2000" dirty="0" smtClean="0"/>
              <a:t>Consider the complexity of the four environments Ross Anderson outlines:</a:t>
            </a:r>
          </a:p>
          <a:p>
            <a:pPr lvl="1"/>
            <a:r>
              <a:rPr lang="en-US" sz="2000" dirty="0" smtClean="0"/>
              <a:t>Bank</a:t>
            </a:r>
          </a:p>
          <a:p>
            <a:pPr lvl="1"/>
            <a:r>
              <a:rPr lang="en-US" sz="2000" dirty="0" smtClean="0"/>
              <a:t>Military base</a:t>
            </a:r>
          </a:p>
          <a:p>
            <a:r>
              <a:rPr lang="en-US" sz="2000" dirty="0" smtClean="0"/>
              <a:t>In each environment there are different kinds of things to be protected and different policies are needed</a:t>
            </a:r>
          </a:p>
          <a:p>
            <a:r>
              <a:rPr lang="en-US" sz="2000" dirty="0" smtClean="0"/>
              <a:t>But there are some commonalities in the the terms and content of such policies as well</a:t>
            </a:r>
          </a:p>
          <a:p>
            <a:r>
              <a:rPr lang="en-US" sz="2000" dirty="0" smtClean="0"/>
              <a:t>Key issues: Defining the scope of the </a:t>
            </a:r>
            <a:r>
              <a:rPr lang="en-US" sz="2000" u="sng" dirty="0" smtClean="0"/>
              <a:t>system </a:t>
            </a:r>
            <a:r>
              <a:rPr lang="en-US" sz="2000" dirty="0" smtClean="0"/>
              <a:t>(see Anderson’s discussion) to which a policy is to be applied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506132" y="3809998"/>
            <a:ext cx="3166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r>
              <a:rPr lang="en-US" sz="2000" dirty="0" smtClean="0">
                <a:latin typeface="+mj-lt"/>
              </a:rPr>
              <a:t>Hospital</a:t>
            </a:r>
            <a:endParaRPr lang="en-US" sz="2000" dirty="0">
              <a:latin typeface="+mj-lt"/>
            </a:endParaRPr>
          </a:p>
          <a:p>
            <a:pPr lvl="1"/>
            <a:r>
              <a:rPr lang="en-US" sz="2000" dirty="0" smtClean="0">
                <a:latin typeface="+mj-lt"/>
              </a:rPr>
              <a:t>-   Home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2654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2600"/>
            <a:ext cx="7772400" cy="939800"/>
          </a:xfrm>
        </p:spPr>
        <p:txBody>
          <a:bodyPr/>
          <a:lstStyle/>
          <a:p>
            <a:r>
              <a:rPr lang="en-US" sz="2000" dirty="0" smtClean="0"/>
              <a:t>What properties do we want to assure?</a:t>
            </a:r>
            <a:r>
              <a:rPr lang="en-US" sz="2000" u="sng" dirty="0" smtClean="0"/>
              <a:t/>
            </a:r>
            <a:br>
              <a:rPr lang="en-US" sz="2000" u="sng" dirty="0" smtClean="0"/>
            </a:br>
            <a:r>
              <a:rPr lang="en-US" dirty="0" smtClean="0"/>
              <a:t>General Security Properties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1485900"/>
            <a:ext cx="7747000" cy="4749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“C,I,A”:</a:t>
            </a:r>
          </a:p>
          <a:p>
            <a:r>
              <a:rPr lang="en-US" sz="2400" dirty="0" smtClean="0"/>
              <a:t>Confidentiality: no unauthorized viewing of information</a:t>
            </a:r>
          </a:p>
          <a:p>
            <a:r>
              <a:rPr lang="en-US" sz="2400" dirty="0" smtClean="0"/>
              <a:t>Integrity: no unauthorized modification of information</a:t>
            </a:r>
          </a:p>
          <a:p>
            <a:r>
              <a:rPr lang="en-US" sz="2400" dirty="0" smtClean="0"/>
              <a:t>Availability: no unauthorized denial of service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These three are primary. Others sometimes mentioned include non-repudiation, authentication</a:t>
            </a:r>
          </a:p>
          <a:p>
            <a:pPr marL="0" indent="0">
              <a:buNone/>
            </a:pPr>
            <a:r>
              <a:rPr lang="en-US" sz="2400" dirty="0" smtClean="0"/>
              <a:t>Anderson’s discussion of the meanings of secrecy, confidentiality, privacy worth considering (p.13)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7716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457200"/>
            <a:ext cx="7772400" cy="711200"/>
          </a:xfrm>
        </p:spPr>
        <p:txBody>
          <a:bodyPr/>
          <a:lstStyle/>
          <a:p>
            <a:r>
              <a:rPr lang="en-US" dirty="0" smtClean="0"/>
              <a:t>What threats are of concern?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1320800"/>
            <a:ext cx="8089900" cy="4508500"/>
          </a:xfrm>
        </p:spPr>
        <p:txBody>
          <a:bodyPr/>
          <a:lstStyle/>
          <a:p>
            <a:r>
              <a:rPr lang="en-US" sz="2000" dirty="0" smtClean="0"/>
              <a:t>Mistakes and accidents</a:t>
            </a:r>
          </a:p>
          <a:p>
            <a:pPr lvl="1"/>
            <a:r>
              <a:rPr lang="en-US" sz="2000" dirty="0" smtClean="0"/>
              <a:t>These are significant; some argue dominant</a:t>
            </a:r>
          </a:p>
          <a:p>
            <a:r>
              <a:rPr lang="en-US" sz="2000" dirty="0" smtClean="0"/>
              <a:t>Malicious actors</a:t>
            </a:r>
          </a:p>
          <a:p>
            <a:pPr lvl="1"/>
            <a:r>
              <a:rPr lang="en-US" sz="2000" dirty="0" smtClean="0"/>
              <a:t>Insiders: people with authorized access to a system</a:t>
            </a:r>
          </a:p>
          <a:p>
            <a:pPr lvl="1"/>
            <a:r>
              <a:rPr lang="en-US" sz="2000" dirty="0" smtClean="0"/>
              <a:t>Outsiders: people external to the system (could be users, e.g. of set-top boxes, ATMs, etc.)</a:t>
            </a:r>
          </a:p>
          <a:p>
            <a:pPr lvl="1"/>
            <a:r>
              <a:rPr lang="en-US" sz="2000" dirty="0" smtClean="0"/>
              <a:t>Rank by</a:t>
            </a:r>
          </a:p>
          <a:p>
            <a:pPr lvl="2"/>
            <a:r>
              <a:rPr lang="en-US" sz="2000" dirty="0" smtClean="0"/>
              <a:t>Technical expertise (unsophisticated </a:t>
            </a:r>
            <a:r>
              <a:rPr lang="en-US" sz="2000" dirty="0" smtClean="0">
                <a:sym typeface="Wingdings"/>
              </a:rPr>
              <a:t> expert)</a:t>
            </a:r>
            <a:endParaRPr lang="en-US" sz="2000" dirty="0" smtClean="0"/>
          </a:p>
          <a:p>
            <a:pPr lvl="2"/>
            <a:r>
              <a:rPr lang="en-US" sz="2000" dirty="0" smtClean="0"/>
              <a:t>Resources available (individual -&gt; criminal group -&gt; nation-state)</a:t>
            </a:r>
          </a:p>
          <a:p>
            <a:pPr lvl="2"/>
            <a:r>
              <a:rPr lang="en-US" sz="2000" dirty="0" smtClean="0"/>
              <a:t>Motive: financial gain, political objective, espionage, terrorism, war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6751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L CSfPP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untitled 1">
      <a:majorFont>
        <a:latin typeface="Comic Sans MS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 CSfPP Template.pot</Template>
  <TotalTime>5701</TotalTime>
  <Pages>4</Pages>
  <Words>2254</Words>
  <Application>Microsoft Macintosh PowerPoint</Application>
  <PresentationFormat>On-screen Show (4:3)</PresentationFormat>
  <Paragraphs>282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Times</vt:lpstr>
      <vt:lpstr>ＭＳ Ｐゴシック</vt:lpstr>
      <vt:lpstr>Arial</vt:lpstr>
      <vt:lpstr>Comic Sans MS</vt:lpstr>
      <vt:lpstr>Wingdings</vt:lpstr>
      <vt:lpstr>CL CSfPP Template</vt:lpstr>
      <vt:lpstr>Cybersecurity for Future Presidents 2016</vt:lpstr>
      <vt:lpstr>Cybersecurity events from the past week of interest to future (or current) Presidents:</vt:lpstr>
      <vt:lpstr>Readings and Exercises</vt:lpstr>
      <vt:lpstr>Quick review</vt:lpstr>
      <vt:lpstr>Where could malware hide?</vt:lpstr>
      <vt:lpstr>What is cybersecurity about?</vt:lpstr>
      <vt:lpstr>What properties do we want to assure?</vt:lpstr>
      <vt:lpstr>What properties do we want to assure? General Security Properties of interest</vt:lpstr>
      <vt:lpstr>What threats are of concern?</vt:lpstr>
      <vt:lpstr>Systems from a Security Engineering View</vt:lpstr>
      <vt:lpstr>Mechanisms Access Control in the computer</vt:lpstr>
      <vt:lpstr>Mechanisms Access Control Matrix</vt:lpstr>
      <vt:lpstr>Privacy</vt:lpstr>
      <vt:lpstr>Brief history of government and privacy of computer-based records</vt:lpstr>
      <vt:lpstr>U.S. Federal Privacy legislation: “Sectoral” </vt:lpstr>
      <vt:lpstr>EU Privacy Regulation: General</vt:lpstr>
      <vt:lpstr>7 Safe Harbour Principles ~2000</vt:lpstr>
      <vt:lpstr>Recent EU/US history</vt:lpstr>
      <vt:lpstr>EU &amp; “Right to be forgotten”</vt:lpstr>
      <vt:lpstr>The Frosting</vt:lpstr>
      <vt:lpstr>What’s a “Man in the Middle” attack, or How Mary Queen of Scots lost her head in 1587</vt:lpstr>
      <vt:lpstr>Cipher used by Mary Queen of Scots and Anthony Babington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Security Principles and Applications </dc:title>
  <dc:subject/>
  <dc:creator>Carl Landwehr</dc:creator>
  <cp:keywords/>
  <dc:description/>
  <cp:lastModifiedBy>Carl Landwehr User</cp:lastModifiedBy>
  <cp:revision>69</cp:revision>
  <cp:lastPrinted>2016-02-23T03:48:12Z</cp:lastPrinted>
  <dcterms:created xsi:type="dcterms:W3CDTF">1999-01-11T22:03:35Z</dcterms:created>
  <dcterms:modified xsi:type="dcterms:W3CDTF">2016-02-23T03:52:06Z</dcterms:modified>
</cp:coreProperties>
</file>